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36" r:id="rId2"/>
    <p:sldId id="341" r:id="rId3"/>
    <p:sldId id="342" r:id="rId4"/>
    <p:sldId id="359" r:id="rId5"/>
    <p:sldId id="360" r:id="rId6"/>
    <p:sldId id="361" r:id="rId7"/>
    <p:sldId id="362" r:id="rId8"/>
    <p:sldId id="365" r:id="rId9"/>
    <p:sldId id="366" r:id="rId10"/>
    <p:sldId id="367" r:id="rId11"/>
    <p:sldId id="368" r:id="rId12"/>
    <p:sldId id="369" r:id="rId13"/>
    <p:sldId id="370" r:id="rId14"/>
    <p:sldId id="371" r:id="rId15"/>
    <p:sldId id="384" r:id="rId16"/>
    <p:sldId id="388" r:id="rId17"/>
    <p:sldId id="385" r:id="rId18"/>
    <p:sldId id="386" r:id="rId19"/>
    <p:sldId id="387" r:id="rId20"/>
    <p:sldId id="389" r:id="rId21"/>
    <p:sldId id="390" r:id="rId22"/>
    <p:sldId id="392" r:id="rId23"/>
    <p:sldId id="391" r:id="rId24"/>
    <p:sldId id="393" r:id="rId25"/>
    <p:sldId id="394" r:id="rId26"/>
    <p:sldId id="395" r:id="rId27"/>
    <p:sldId id="372" r:id="rId28"/>
    <p:sldId id="373" r:id="rId29"/>
    <p:sldId id="374" r:id="rId30"/>
    <p:sldId id="376" r:id="rId31"/>
    <p:sldId id="377" r:id="rId32"/>
    <p:sldId id="378" r:id="rId33"/>
    <p:sldId id="379" r:id="rId34"/>
    <p:sldId id="381" r:id="rId35"/>
    <p:sldId id="380" r:id="rId36"/>
    <p:sldId id="382" r:id="rId37"/>
    <p:sldId id="383" r:id="rId38"/>
    <p:sldId id="396" r:id="rId39"/>
    <p:sldId id="399" r:id="rId40"/>
    <p:sldId id="397" r:id="rId41"/>
    <p:sldId id="398" r:id="rId42"/>
    <p:sldId id="358" r:id="rId43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A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705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r>
              <a:rPr lang="fr-FR" dirty="0"/>
              <a:t>Photo Club Rebecq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5FB2D56-C838-4934-8B5F-FF58E241BF43}" type="datetimeFigureOut">
              <a:rPr lang="fr-FR" smtClean="0"/>
              <a:pPr/>
              <a:t>09/03/2016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495629A-FD26-4A18-B821-D288BDABE988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r>
              <a:rPr lang="fr-FR" dirty="0"/>
              <a:t>Photo Club Rebecq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65ACEBD-6A01-4840-AC20-DFC2B70C1A07}" type="datetimeFigureOut">
              <a:rPr lang="fr-FR" smtClean="0"/>
              <a:pPr/>
              <a:t>09/03/2016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5AF9696-E617-4E8C-8257-C53A135956E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6864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6033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3548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9628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8719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9265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937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37025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3093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1012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8878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5275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2689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06957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282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2184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20853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9862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51995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35579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3391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9041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02127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04816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93767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21906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52916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94904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74806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47016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19035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5493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78438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58603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72463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2917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7157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2645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9896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5382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725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40687-DEBF-4D03-8456-7C0FC0A5A778}" type="datetime1">
              <a:rPr lang="fr-FR" smtClean="0"/>
              <a:pPr/>
              <a:t>09/03/2016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13CB-85F7-4F65-9D52-488E74062C3A}" type="datetime1">
              <a:rPr lang="fr-FR" smtClean="0"/>
              <a:pPr/>
              <a:t>09/03/2016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76150-6DC8-4B74-881A-0705760640AE}" type="datetime1">
              <a:rPr lang="fr-FR" smtClean="0"/>
              <a:pPr/>
              <a:t>09/03/2016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9379-CFAC-4555-A9EB-4735A78A6AB0}" type="datetime1">
              <a:rPr lang="fr-FR" smtClean="0"/>
              <a:pPr/>
              <a:t>09/03/2016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523D1-71BA-4A8A-80A3-EA50881F2902}" type="datetime1">
              <a:rPr lang="fr-FR" smtClean="0"/>
              <a:pPr/>
              <a:t>09/03/2016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1FFA-078D-4271-9ACC-58904FACD54E}" type="datetime1">
              <a:rPr lang="fr-FR" smtClean="0"/>
              <a:pPr/>
              <a:t>09/03/2016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A9BB-E01C-4114-8F46-1D4F74F7D13A}" type="datetime1">
              <a:rPr lang="fr-FR" smtClean="0"/>
              <a:pPr/>
              <a:t>09/03/2016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FD16-7719-429F-9674-3C7363375BA8}" type="datetime1">
              <a:rPr lang="fr-FR" smtClean="0"/>
              <a:pPr/>
              <a:t>09/03/2016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6C59-DDCF-4495-B46D-442EE908813D}" type="datetime1">
              <a:rPr lang="fr-FR" smtClean="0"/>
              <a:pPr/>
              <a:t>09/03/2016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20BBA-F354-4535-A4E9-BCBCB6D526D3}" type="datetime1">
              <a:rPr lang="fr-FR" smtClean="0"/>
              <a:pPr/>
              <a:t>09/03/2016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7AEA-9312-409D-8604-FDF7F8881A6C}" type="datetime1">
              <a:rPr lang="fr-FR" smtClean="0"/>
              <a:pPr/>
              <a:t>09/03/2016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59972-C768-47DF-BF11-ECF866A3B123}" type="datetime1">
              <a:rPr lang="fr-FR" smtClean="0"/>
              <a:pPr/>
              <a:t>09/03/2016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pic>
        <p:nvPicPr>
          <p:cNvPr id="2" name="Imag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00" y="2880000"/>
            <a:ext cx="7200000" cy="3600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10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L’image ré-agrandie en une étape à 21 cm x 14 cm soit la taille original</a:t>
            </a:r>
          </a:p>
        </p:txBody>
      </p:sp>
      <p:pic>
        <p:nvPicPr>
          <p:cNvPr id="3" name="Image 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44000" y="2880000"/>
            <a:ext cx="72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61890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11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 a généré, par interpolation, les 3 960 000 pixels manquants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 prix de la qualité de l’image.</a:t>
            </a:r>
          </a:p>
        </p:txBody>
      </p:sp>
      <p:pic>
        <p:nvPicPr>
          <p:cNvPr id="3" name="Image 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44000" y="2880000"/>
            <a:ext cx="72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0954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12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Pour perdre moins en qualité,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on entend dire qu’il vaut mieux agrandir par paliers successifs de 5%</a:t>
            </a:r>
          </a:p>
        </p:txBody>
      </p:sp>
      <p:pic>
        <p:nvPicPr>
          <p:cNvPr id="3" name="Image 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44000" y="2880000"/>
            <a:ext cx="72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09142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13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pic>
        <p:nvPicPr>
          <p:cNvPr id="6" name="Image 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44000" y="2880000"/>
            <a:ext cx="7200000" cy="36000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187624" y="1628800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Pour perdre moins en qualité,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on entend dire qu’il vaut mieux agrandir par paliers successifs de 5%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J’ai fait l’exercice et voici le résultat</a:t>
            </a:r>
          </a:p>
        </p:txBody>
      </p:sp>
    </p:spTree>
    <p:extLst>
      <p:ext uri="{BB962C8B-B14F-4D97-AF65-F5344CB8AC3E}">
        <p14:creationId xmlns:p14="http://schemas.microsoft.com/office/powerpoint/2010/main" val="2957970575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14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Comme quoi, il ne faut pas toujours croire les « On dits »</a:t>
            </a:r>
          </a:p>
        </p:txBody>
      </p:sp>
      <p:pic>
        <p:nvPicPr>
          <p:cNvPr id="6" name="Image 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44000" y="2880000"/>
            <a:ext cx="72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41637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15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Que c’est il passé?: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000" y="2880000"/>
            <a:ext cx="359955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0032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16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Que c’est il passé?: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Voici une illustration représentant une photo de 85 mm x 85 mm en 300 dpi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Soit 100 x 100 pixels; au total </a:t>
            </a:r>
            <a:r>
              <a:rPr lang="fr-FR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10 000 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pixels alternés, rouge 100% et vert 100%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000" y="2880000"/>
            <a:ext cx="359955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95393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17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Réduisons la à </a:t>
            </a:r>
            <a:r>
              <a:rPr lang="fr-FR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8,5 mm x 8,5 mm 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 300 dpi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Soit 10 x 10 pixels; au total 100 pixels alternés, rouge 100% et vert 100%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000" y="4500000"/>
            <a:ext cx="35995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94174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18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Ré-agrandissons la à 85 mm x 85 mm en </a:t>
            </a:r>
            <a:r>
              <a:rPr lang="fr-FR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 dpi 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pour ne pas modifier la résolution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Soit 10 x 10 pixels pour maintenir au total 100 pixels alternés, rouge 100% et vert 100%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000" y="2880000"/>
            <a:ext cx="359955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9181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19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Si nous la Ré-agrandissons à 85 mm x 85 mm en </a:t>
            </a:r>
            <a:r>
              <a:rPr lang="fr-FR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300 dpi 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pour se rapprocher de l’original. Soit 100 x 100 pixels; au total </a:t>
            </a:r>
            <a:r>
              <a:rPr lang="fr-FR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10 000 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pixels.</a:t>
            </a:r>
          </a:p>
        </p:txBody>
      </p:sp>
      <p:pic>
        <p:nvPicPr>
          <p:cNvPr id="7" name="Image 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544000" y="2880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4788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pic>
        <p:nvPicPr>
          <p:cNvPr id="2" name="Imag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00" y="2880000"/>
            <a:ext cx="7200000" cy="3600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87624" y="1628800"/>
            <a:ext cx="1875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 cherchant bien</a:t>
            </a:r>
          </a:p>
        </p:txBody>
      </p:sp>
    </p:spTree>
    <p:extLst>
      <p:ext uri="{BB962C8B-B14F-4D97-AF65-F5344CB8AC3E}">
        <p14:creationId xmlns:p14="http://schemas.microsoft.com/office/powerpoint/2010/main" val="3057909565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20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Si nous la Ré-agrandissons la à 85 mm x 85 mm en </a:t>
            </a:r>
            <a:r>
              <a:rPr lang="fr-FR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300 dpi 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pour se rapprocher de l’original. Soit 100 x 100 pixels; au total </a:t>
            </a:r>
            <a:r>
              <a:rPr lang="fr-FR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10 000 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pixels.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187624" y="2492896"/>
            <a:ext cx="4169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Nous aurons 100 pixels alternés, rouge 100% et vert 100% dispersés parmi 9 900 pixels sans couleur. </a:t>
            </a:r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544000" y="2880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25277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21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Laissons agir Photoshop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000" y="2880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76219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22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Laissons agir Photoshop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187624" y="2492896"/>
            <a:ext cx="41691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Nous aurons 100 pixels alternés, rouge 100% et vert 100% dispersés parmi 9 900 pixels d’une couleur interpolée entre le rouge 100% et le vert 100% ; soit jaune 100%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000" y="2880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1195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23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Maintenant, triturons Photoshop en augmentant l’image par incréments.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187624" y="2492896"/>
            <a:ext cx="41691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Nous aurons d’abord 100 pixels alternés, rouge 100% et vert 100% dispersés parmi 300 pixels d’une couleur interpolée entre le rouge 100% et le vert 100% ; soit jaune 100%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000" y="2880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96428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24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Continuons à triturer Photoshop en augmentant l’image par un nouvel incréments.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187624" y="2492896"/>
            <a:ext cx="41691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 plus des 100 pixels alternés, rouge 100% et vert 100% de la photo, et des 300 pixels de la couleur de la première interpolation; soit jaune 100%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 va continuer son petit travail entre les pixels de la photo; les pixels de la première interpolation et une nouvelle série de pixels interpolés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000" y="2880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18038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25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Continuons à triturer Photoshop en augmentant l’image par un nouvel incréments.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187624" y="2492896"/>
            <a:ext cx="41691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Soit, après seulement deux manipulations:</a:t>
            </a:r>
          </a:p>
          <a:p>
            <a:pPr lvl="1"/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50 	pixels rouge 	100%</a:t>
            </a:r>
          </a:p>
          <a:p>
            <a:pPr lvl="1"/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50 	pixels vert 	100 %</a:t>
            </a:r>
          </a:p>
          <a:p>
            <a:pPr lvl="1"/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800 	Pixels jaune	100%</a:t>
            </a:r>
          </a:p>
          <a:p>
            <a:pPr lvl="1"/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200	Pixels rouge 67% et jaune 33%</a:t>
            </a:r>
          </a:p>
          <a:p>
            <a:pPr lvl="1"/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200	Pixels rouge 33% et jaune 67%</a:t>
            </a:r>
          </a:p>
          <a:p>
            <a:pPr lvl="1"/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200	Pixels vert 67% et jaune 33 %</a:t>
            </a:r>
          </a:p>
          <a:p>
            <a:pPr lvl="1"/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200 	Pixels vert 33% et jaune 67%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</a:p>
          <a:p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000" y="2880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63573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26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Je vous laisse imaginer le nombre de pixels générés aux incréments suivants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187624" y="2492896"/>
            <a:ext cx="4169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Compte tenu que seuls les  50 pixels rouges et les 50 pixels verts proviennent de la photo, le restant ne sert qu’a générer du bruit.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</a:p>
          <a:p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000" y="2880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8981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27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Deuxième exemple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000" y="2880000"/>
            <a:ext cx="544007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63447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28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Voici une photo prise en RAW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focale de 12 mm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Ouverture F4.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Temps de pose 1/60 </a:t>
            </a:r>
            <a:r>
              <a:rPr lang="fr-FR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»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de seconde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Réglage de l’appareil -2IL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Sensibilité 3 200 ISO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Résolution 300 DPI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Taille du fichier 16,1 MP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000" y="2880000"/>
            <a:ext cx="544007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21496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29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 bruit reste tolérable</a:t>
            </a:r>
          </a:p>
        </p:txBody>
      </p:sp>
      <p:pic>
        <p:nvPicPr>
          <p:cNvPr id="13" name="Image 12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000" y="2880000"/>
            <a:ext cx="532496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71250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5268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 cherchant bien Photoshop peut dévoiler ses limites</a:t>
            </a:r>
          </a:p>
        </p:txBody>
      </p:sp>
      <p:pic>
        <p:nvPicPr>
          <p:cNvPr id="6" name="Image 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44000" y="2880000"/>
            <a:ext cx="72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00571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30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Voici une autre photo prise en même temps également  en RAW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focale de 12 mm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Ouverture F6,3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Temps de pose 1/60 </a:t>
            </a:r>
            <a:r>
              <a:rPr lang="fr-FR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»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de seconde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Réglage de l’appareil -2IL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Sensibilité 3 200 ISO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Résolution 300 DPI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Taille du fichier 16,1 MP</a:t>
            </a:r>
          </a:p>
          <a:p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000" y="2880000"/>
            <a:ext cx="543528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84120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31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L’image est trop sombre mais ne présente pas de bruit excessif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000" y="2880000"/>
            <a:ext cx="551627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47784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32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luminosité a donc été augmentée de 2IL en RAW avec Photoshop CC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2880000"/>
            <a:ext cx="481212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19595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33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 voila la catastrophe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00" y="2880000"/>
            <a:ext cx="543646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22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34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 voila la catastrophe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000" y="2880000"/>
            <a:ext cx="539933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24962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35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On peut clairement voir que ce bruit n’est pas provoqué par le capteur de l’appareil photo mais bien par le posttraitement.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80000"/>
            <a:ext cx="5516270" cy="36000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2880000"/>
            <a:ext cx="471535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60889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36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J’ai interrogé Adobe sur ce phénomène sans succès; il restent dignes de leur image de non assistance à photographe en péril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80000"/>
            <a:ext cx="5516270" cy="360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2880000"/>
            <a:ext cx="471535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87395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37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J’ai donc ressorti mes cours de photo et en agitant bien mes neurones, suis arrivé à la  conclusion que lors de la prise de la photo initiale, beaucoup de photodiodes du capteur n’avait pas reçus suffisamment de photons pour générer un signal électrique.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000" y="2880000"/>
            <a:ext cx="5435283" cy="3600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88000" y="2780928"/>
            <a:ext cx="2375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Ceci est un phénomène similaire à l’effet Schwarzschild, même si celui-ci est réputé inexistant en photo numérique.</a:t>
            </a:r>
          </a:p>
        </p:txBody>
      </p:sp>
    </p:spTree>
    <p:extLst>
      <p:ext uri="{BB962C8B-B14F-4D97-AF65-F5344CB8AC3E}">
        <p14:creationId xmlns:p14="http://schemas.microsoft.com/office/powerpoint/2010/main" val="3212713650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38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Que c’est il passé cette fois?:</a:t>
            </a:r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544000" y="2880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61729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39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Que c’est il passé cette fois?: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 a de nouveau généré des pixels par interpolation d’une façon similaire à l’agrandissement vu précédemment.</a:t>
            </a:r>
            <a:endParaRPr lang="fr-FR" dirty="0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544000" y="2880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23459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4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426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Lorsque la lumière est aux abonnés absents</a:t>
            </a:r>
          </a:p>
        </p:txBody>
      </p:sp>
      <p:pic>
        <p:nvPicPr>
          <p:cNvPr id="8" name="Image 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44000" y="2880000"/>
            <a:ext cx="72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86278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40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Que c’est il passé cette fois?: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 a de nouveau généré des pixels par interpolation d’une façon similaire à l’agrandissement vu précédemment.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1188000" y="2780928"/>
            <a:ext cx="410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Comme le disait le grand William Shakespeare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000" y="2305449"/>
            <a:ext cx="3600000" cy="421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32369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41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Que c’est il passé cette fois?: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 a de nouveau généré des pixels par interpolation d’une façon similaire à l’agrandissement vu précédemment.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1188000" y="2780928"/>
            <a:ext cx="4104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Comme le disait le grand William Shakespeare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« Beaucoup de bruit pour rien »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000" y="2311600"/>
            <a:ext cx="3600000" cy="421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87736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42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4037"/>
            <a:ext cx="9144000" cy="5402464"/>
          </a:xfrm>
          <a:prstGeom prst="rect">
            <a:avLst/>
          </a:prstGeom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173467229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5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 va interpoler des informations</a:t>
            </a:r>
          </a:p>
        </p:txBody>
      </p:sp>
      <p:pic>
        <p:nvPicPr>
          <p:cNvPr id="6" name="Image 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44000" y="2880000"/>
            <a:ext cx="72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61610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6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C’est-à-dire; qu’il va puiser des informations à gauche et à droite des pixels existants et il va créer des pixels de remplissage avec des valeurs moyennes.</a:t>
            </a:r>
          </a:p>
        </p:txBody>
      </p:sp>
      <p:pic>
        <p:nvPicPr>
          <p:cNvPr id="6" name="Image 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44000" y="2880000"/>
            <a:ext cx="72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86750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7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Voici donc deux cas constatés</a:t>
            </a:r>
          </a:p>
        </p:txBody>
      </p:sp>
      <p:pic>
        <p:nvPicPr>
          <p:cNvPr id="7" name="Image 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44000" y="2880000"/>
            <a:ext cx="72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6896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8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Premier cas: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L’image de base de 21 cm x 14 cm en 300 dpi soit +/- 4 000 000 pixels</a:t>
            </a:r>
          </a:p>
        </p:txBody>
      </p:sp>
      <p:pic>
        <p:nvPicPr>
          <p:cNvPr id="2" name="Image 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44000" y="2880000"/>
            <a:ext cx="72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1362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9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Photoshop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L’image réduite à 2,1 cm x 1,4 cm en 300 dpi soit +/- 40 000 pixels 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ou 1% de l’original</a:t>
            </a:r>
          </a:p>
        </p:txBody>
      </p:sp>
      <p:pic>
        <p:nvPicPr>
          <p:cNvPr id="7" name="Image 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44000" y="2880000"/>
            <a:ext cx="72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99855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3216</TotalTime>
  <Words>1608</Words>
  <Application>Microsoft Office PowerPoint</Application>
  <PresentationFormat>Affichage à l'écran (4:3)</PresentationFormat>
  <Paragraphs>392</Paragraphs>
  <Slides>42</Slides>
  <Notes>42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5" baseType="lpstr">
      <vt:lpstr>Arial</vt:lpstr>
      <vt:lpstr>Calibri</vt:lpstr>
      <vt:lpstr>Thème Office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Jack Freuville</dc:creator>
  <cp:lastModifiedBy>Jack Freuville</cp:lastModifiedBy>
  <cp:revision>323</cp:revision>
  <dcterms:created xsi:type="dcterms:W3CDTF">2014-02-10T11:38:14Z</dcterms:created>
  <dcterms:modified xsi:type="dcterms:W3CDTF">2016-03-09T12:31:22Z</dcterms:modified>
</cp:coreProperties>
</file>