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648" r:id="rId2"/>
    <p:sldId id="650" r:id="rId3"/>
    <p:sldId id="649" r:id="rId4"/>
    <p:sldId id="653" r:id="rId5"/>
    <p:sldId id="652" r:id="rId6"/>
    <p:sldId id="651" r:id="rId7"/>
    <p:sldId id="625" r:id="rId8"/>
    <p:sldId id="655" r:id="rId9"/>
    <p:sldId id="654" r:id="rId10"/>
    <p:sldId id="628" r:id="rId11"/>
    <p:sldId id="658" r:id="rId12"/>
    <p:sldId id="657" r:id="rId13"/>
    <p:sldId id="656" r:id="rId14"/>
    <p:sldId id="659" r:id="rId15"/>
    <p:sldId id="664" r:id="rId16"/>
    <p:sldId id="663" r:id="rId17"/>
    <p:sldId id="662" r:id="rId18"/>
    <p:sldId id="661" r:id="rId19"/>
    <p:sldId id="660" r:id="rId20"/>
    <p:sldId id="627" r:id="rId21"/>
    <p:sldId id="671" r:id="rId22"/>
    <p:sldId id="670" r:id="rId23"/>
    <p:sldId id="669" r:id="rId24"/>
    <p:sldId id="668" r:id="rId25"/>
    <p:sldId id="667" r:id="rId26"/>
    <p:sldId id="666" r:id="rId27"/>
    <p:sldId id="665" r:id="rId28"/>
    <p:sldId id="631" r:id="rId29"/>
    <p:sldId id="679" r:id="rId30"/>
    <p:sldId id="678" r:id="rId31"/>
    <p:sldId id="677" r:id="rId32"/>
    <p:sldId id="676" r:id="rId33"/>
    <p:sldId id="675" r:id="rId34"/>
    <p:sldId id="674" r:id="rId35"/>
    <p:sldId id="673" r:id="rId36"/>
    <p:sldId id="672" r:id="rId37"/>
    <p:sldId id="638" r:id="rId38"/>
    <p:sldId id="684" r:id="rId39"/>
    <p:sldId id="683" r:id="rId40"/>
    <p:sldId id="682" r:id="rId41"/>
    <p:sldId id="681" r:id="rId42"/>
    <p:sldId id="680" r:id="rId43"/>
    <p:sldId id="630" r:id="rId44"/>
    <p:sldId id="688" r:id="rId45"/>
    <p:sldId id="687" r:id="rId46"/>
    <p:sldId id="686" r:id="rId47"/>
    <p:sldId id="685" r:id="rId48"/>
    <p:sldId id="692" r:id="rId49"/>
    <p:sldId id="691" r:id="rId50"/>
    <p:sldId id="690" r:id="rId51"/>
    <p:sldId id="689" r:id="rId52"/>
    <p:sldId id="629" r:id="rId53"/>
    <p:sldId id="695" r:id="rId54"/>
    <p:sldId id="694" r:id="rId55"/>
    <p:sldId id="693" r:id="rId56"/>
    <p:sldId id="699" r:id="rId57"/>
    <p:sldId id="626" r:id="rId58"/>
    <p:sldId id="698" r:id="rId59"/>
    <p:sldId id="697" r:id="rId60"/>
    <p:sldId id="696" r:id="rId61"/>
    <p:sldId id="637" r:id="rId62"/>
    <p:sldId id="701" r:id="rId63"/>
    <p:sldId id="700" r:id="rId64"/>
    <p:sldId id="639" r:id="rId65"/>
    <p:sldId id="727" r:id="rId66"/>
    <p:sldId id="704" r:id="rId67"/>
    <p:sldId id="703" r:id="rId68"/>
    <p:sldId id="702" r:id="rId69"/>
    <p:sldId id="640" r:id="rId70"/>
    <p:sldId id="707" r:id="rId71"/>
    <p:sldId id="706" r:id="rId72"/>
    <p:sldId id="705" r:id="rId73"/>
    <p:sldId id="644" r:id="rId74"/>
    <p:sldId id="709" r:id="rId75"/>
    <p:sldId id="708" r:id="rId76"/>
    <p:sldId id="646" r:id="rId77"/>
    <p:sldId id="712" r:id="rId78"/>
    <p:sldId id="711" r:id="rId79"/>
    <p:sldId id="710" r:id="rId80"/>
    <p:sldId id="645" r:id="rId81"/>
    <p:sldId id="713" r:id="rId82"/>
    <p:sldId id="647" r:id="rId83"/>
    <p:sldId id="714" r:id="rId84"/>
    <p:sldId id="715" r:id="rId85"/>
    <p:sldId id="716" r:id="rId86"/>
    <p:sldId id="718" r:id="rId87"/>
    <p:sldId id="717" r:id="rId88"/>
    <p:sldId id="635" r:id="rId89"/>
    <p:sldId id="722" r:id="rId90"/>
    <p:sldId id="721" r:id="rId91"/>
    <p:sldId id="720" r:id="rId92"/>
    <p:sldId id="719" r:id="rId93"/>
    <p:sldId id="634" r:id="rId94"/>
    <p:sldId id="725" r:id="rId95"/>
    <p:sldId id="724" r:id="rId96"/>
    <p:sldId id="723" r:id="rId97"/>
    <p:sldId id="623" r:id="rId98"/>
    <p:sldId id="726" r:id="rId9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1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r>
              <a:rPr lang="fr-FR" dirty="0" smtClean="0"/>
              <a:t>Photo Club Rebecq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B5FB2D56-C838-4934-8B5F-FF58E241BF43}" type="datetimeFigureOut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4495629A-FD26-4A18-B821-D288BDABE98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r>
              <a:rPr lang="fr-FR" dirty="0" smtClean="0"/>
              <a:t>Photo Club Rebecq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A65ACEBD-6A01-4840-AC20-DFC2B70C1A07}" type="datetimeFigureOut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95AF9696-E617-4E8C-8257-C53A135956E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0687-DEBF-4D03-8456-7C0FC0A5A778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13CB-85F7-4F65-9D52-488E74062C3A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6150-6DC8-4B74-881A-0705760640AE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9379-CFAC-4555-A9EB-4735A78A6AB0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23D1-71BA-4A8A-80A3-EA50881F2902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1FFA-078D-4271-9ACC-58904FACD54E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A9BB-E01C-4114-8F46-1D4F74F7D13A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D16-7719-429F-9674-3C7363375BA8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C59-DDCF-4495-B46D-442EE908813D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0BBA-F354-4535-A4E9-BCBCB6D526D3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7AEA-9312-409D-8604-FDF7F8881A6C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9972-C768-47DF-BF11-ECF866A3B123}" type="datetime1">
              <a:rPr lang="fr-FR" smtClean="0"/>
              <a:pPr/>
              <a:t>03/11/2015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://www.google.fr/imgres?imgurl=http://www.photo-expo.fr/images/Tuto_BB_tableau-BB_500x259.jpg&amp;imgrefurl=http://www.photo-expo.fr/pratique-balance-des-blancs.html&amp;h=259&amp;w=500&amp;tbnid=MPJkjy5uQUE6UM:&amp;zoom=1&amp;docid=Rbvqs--YvVT8xM&amp;hl=fr&amp;ei=CppgVNqoIOjX7QaUm4DgAg&amp;tbm=isch&amp;iact=rc&amp;uact=3&amp;dur=4779&amp;page=1&amp;start=0&amp;ndsp=14&amp;ved=0CEMQrQMwCg" TargetMode="External"/><Relationship Id="rId4" Type="http://schemas.openxmlformats.org/officeDocument/2006/relationships/image" Target="../media/image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://www.google.fr/imgres?imgurl=http://www.photo-expo.fr/images/Tuto_BB_tableau-BB_500x259.jpg&amp;imgrefurl=http://www.photo-expo.fr/pratique-balance-des-blancs.html&amp;h=259&amp;w=500&amp;tbnid=MPJkjy5uQUE6UM:&amp;zoom=1&amp;docid=Rbvqs--YvVT8xM&amp;hl=fr&amp;ei=CppgVNqoIOjX7QaUm4DgAg&amp;tbm=isch&amp;iact=rc&amp;uact=3&amp;dur=4779&amp;page=1&amp;start=0&amp;ndsp=14&amp;ved=0CEMQrQMwCg" TargetMode="External"/><Relationship Id="rId4" Type="http://schemas.openxmlformats.org/officeDocument/2006/relationships/image" Target="../media/image1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1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1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60000" y="1080000"/>
            <a:ext cx="8732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L’œil humain perçoit 3 couleurs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: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 Rouge ; Vert &amp; Bleu ( RVB ) =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primaires.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fr-FR" dirty="0" smtClean="0"/>
          </a:p>
          <a:p>
            <a:r>
              <a:rPr lang="fr-FR" i="1" dirty="0" smtClean="0"/>
              <a:t> </a:t>
            </a:r>
            <a:endParaRPr lang="fr-FR" i="1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il_fi" descr="http://i0.wp.com/jeretiens.net/wp-content/uploads/2014/09/diff%C3%A9r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80963" cy="123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60000" y="1080000"/>
            <a:ext cx="84518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L’œil humain perçoit 3 couleurs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: les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Rouge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; Vert &amp;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RVB ) = les couleurs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primaires.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fr-FR" dirty="0" smtClean="0"/>
          </a:p>
          <a:p>
            <a:r>
              <a:rPr lang="fr-FR" i="1" dirty="0" smtClean="0"/>
              <a:t> </a:t>
            </a:r>
            <a:endParaRPr lang="fr-FR" i="1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il_fi" descr="http://i0.wp.com/jeretiens.net/wp-content/uploads/2014/09/diff%C3%A9r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80963" cy="123825"/>
          </a:xfrm>
          <a:prstGeom prst="rect">
            <a:avLst/>
          </a:prstGeom>
          <a:noFill/>
        </p:spPr>
      </p:pic>
      <p:pic>
        <p:nvPicPr>
          <p:cNvPr id="15" name="il_fi" descr="http://upload.wikimedia.org/wikipedia/commons/thumb/2/2b/Additive_color.svg/220px-Additive_color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00" y="3240000"/>
            <a:ext cx="27363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60000" y="1080000"/>
            <a:ext cx="8732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L’œil humain perçoit 3 couleurs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: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 Rouge ; Vert &amp; Bleu ( RVB ) =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primaires.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fr-FR" dirty="0" smtClean="0"/>
          </a:p>
          <a:p>
            <a:r>
              <a:rPr lang="fr-FR" i="1" dirty="0" smtClean="0"/>
              <a:t>Le principe de la synthèse additive:</a:t>
            </a:r>
          </a:p>
          <a:p>
            <a:r>
              <a:rPr lang="fr-FR" dirty="0" smtClean="0"/>
              <a:t>La lumière blanche est composée de l’adition de toutes les couleurs de l’arc en </a:t>
            </a:r>
            <a:r>
              <a:rPr lang="fr-FR" dirty="0" smtClean="0"/>
              <a:t>ciel.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il_fi" descr="http://i0.wp.com/jeretiens.net/wp-content/uploads/2014/09/diff%C3%A9r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80963" cy="123825"/>
          </a:xfrm>
          <a:prstGeom prst="rect">
            <a:avLst/>
          </a:prstGeom>
          <a:noFill/>
        </p:spPr>
      </p:pic>
      <p:pic>
        <p:nvPicPr>
          <p:cNvPr id="15" name="il_fi" descr="http://upload.wikimedia.org/wikipedia/commons/thumb/2/2b/Additive_color.svg/220px-Additive_color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00" y="3240000"/>
            <a:ext cx="27363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60000" y="1080000"/>
            <a:ext cx="84518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L’œil humain perçoit 3 couleurs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: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 Rouge ; Vert &amp; Bleu ( RVB ) =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primaires.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fr-FR" dirty="0" smtClean="0"/>
          </a:p>
          <a:p>
            <a:r>
              <a:rPr lang="fr-FR" i="1" dirty="0" smtClean="0"/>
              <a:t>Le principe de la synthèse additive:</a:t>
            </a:r>
          </a:p>
          <a:p>
            <a:r>
              <a:rPr lang="fr-FR" dirty="0" smtClean="0"/>
              <a:t>La lumière blanche est composée de l’adition de toutes les couleurs de l’arc en ciel </a:t>
            </a:r>
            <a:endParaRPr lang="fr-FR" dirty="0" smtClean="0"/>
          </a:p>
          <a:p>
            <a:r>
              <a:rPr lang="fr-FR" dirty="0" smtClean="0"/>
              <a:t>mais </a:t>
            </a:r>
            <a:r>
              <a:rPr lang="fr-FR" dirty="0" smtClean="0"/>
              <a:t>on </a:t>
            </a:r>
            <a:r>
              <a:rPr lang="fr-FR" dirty="0" smtClean="0"/>
              <a:t>peut </a:t>
            </a:r>
            <a:r>
              <a:rPr lang="fr-FR" dirty="0" smtClean="0"/>
              <a:t>également l’obtenir à partir des trois couleurs primaires :</a:t>
            </a:r>
          </a:p>
          <a:p>
            <a:r>
              <a:rPr lang="fr-FR" dirty="0" smtClean="0"/>
              <a:t>Le </a:t>
            </a:r>
            <a:r>
              <a:rPr lang="fr-FR" dirty="0" smtClean="0"/>
              <a:t>rouge</a:t>
            </a:r>
            <a:r>
              <a:rPr lang="fr-FR" dirty="0" smtClean="0"/>
              <a:t> ; le vert et le </a:t>
            </a:r>
            <a:r>
              <a:rPr lang="fr-FR" dirty="0" smtClean="0"/>
              <a:t>bleu.</a:t>
            </a:r>
            <a:endParaRPr lang="fr-FR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il_fi" descr="http://i0.wp.com/jeretiens.net/wp-content/uploads/2014/09/diff%C3%A9r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80963" cy="123825"/>
          </a:xfrm>
          <a:prstGeom prst="rect">
            <a:avLst/>
          </a:prstGeom>
          <a:noFill/>
        </p:spPr>
      </p:pic>
      <p:pic>
        <p:nvPicPr>
          <p:cNvPr id="15" name="il_fi" descr="http://upload.wikimedia.org/wikipedia/commons/thumb/2/2b/Additive_color.svg/220px-Additive_color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00" y="3240000"/>
            <a:ext cx="27363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additive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secondaires: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 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additive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secondaires: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V + B		=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Blanc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 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additive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secondaires: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V + B		=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Blanc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V </a:t>
            </a:r>
            <a:r>
              <a:rPr lang="fr-FR" dirty="0" smtClean="0">
                <a:cs typeface="Times New Roman" pitchFamily="18" charset="0"/>
              </a:rPr>
              <a:t>+ B		=	</a:t>
            </a:r>
            <a:r>
              <a:rPr lang="fr-FR" dirty="0" smtClean="0">
                <a:cs typeface="Times New Roman" pitchFamily="18" charset="0"/>
              </a:rPr>
              <a:t>Cyan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additive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secondaires: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V + B		=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Blanc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V </a:t>
            </a:r>
            <a:r>
              <a:rPr lang="fr-FR" dirty="0" smtClean="0">
                <a:cs typeface="Times New Roman" pitchFamily="18" charset="0"/>
              </a:rPr>
              <a:t>+ B		=	</a:t>
            </a:r>
            <a:r>
              <a:rPr lang="fr-FR" dirty="0" smtClean="0">
                <a:cs typeface="Times New Roman" pitchFamily="18" charset="0"/>
              </a:rPr>
              <a:t>Cyan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B		=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Magenta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additive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secondaires: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V + B		=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Blanc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V </a:t>
            </a:r>
            <a:r>
              <a:rPr lang="fr-FR" dirty="0" smtClean="0">
                <a:cs typeface="Times New Roman" pitchFamily="18" charset="0"/>
              </a:rPr>
              <a:t>+ B		=	</a:t>
            </a:r>
            <a:r>
              <a:rPr lang="fr-FR" dirty="0" smtClean="0">
                <a:cs typeface="Times New Roman" pitchFamily="18" charset="0"/>
              </a:rPr>
              <a:t>Cyan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B		=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Magenta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V		= 	Jaune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additive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secondaires: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V + B		=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Blanc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V </a:t>
            </a:r>
            <a:r>
              <a:rPr lang="fr-FR" dirty="0" smtClean="0">
                <a:cs typeface="Times New Roman" pitchFamily="18" charset="0"/>
              </a:rPr>
              <a:t>+ B		=	</a:t>
            </a:r>
            <a:r>
              <a:rPr lang="fr-FR" dirty="0" smtClean="0">
                <a:cs typeface="Times New Roman" pitchFamily="18" charset="0"/>
              </a:rPr>
              <a:t>Cyan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B		=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Magenta</a:t>
            </a:r>
            <a:endParaRPr lang="fr-FR" dirty="0" smtClean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V		= 	Jaune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6796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inverses ou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complémentaires:</a:t>
            </a:r>
            <a:endParaRPr kumimoji="0" lang="fr-F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inverses ou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complémentaires:</a:t>
            </a:r>
            <a:endParaRPr kumimoji="0" lang="fr-F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		&gt;	Jaune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inverses ou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complémentaires:</a:t>
            </a:r>
            <a:endParaRPr kumimoji="0" lang="fr-F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		&gt;	Jaune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Rouge		&gt;	Cyan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inverses ou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complémentaires:</a:t>
            </a:r>
            <a:endParaRPr kumimoji="0" lang="fr-F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		&gt;	Jaune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Rouge		&gt;	Cyan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		&gt;	Magenta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inverses ou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complémentaires:</a:t>
            </a:r>
            <a:endParaRPr kumimoji="0" lang="fr-F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		&gt;	Jaune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Rouge		&gt;	Cyan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		&gt;	Magenta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Chaque couleur primaire possède sa couleur complémentaire ou inverse.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inverses ou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complémentaires:</a:t>
            </a:r>
            <a:endParaRPr kumimoji="0" lang="fr-F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		&gt;	Jaune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Rouge		&gt;	Cyan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		&gt;	Magenta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Chaque couleur primaire possède sa couleur complémentaire ou inverse.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http://www.xena.ad/lcf/premiere/colors/etoile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131920" cy="154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inverses ou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complémentaires:</a:t>
            </a:r>
            <a:endParaRPr kumimoji="0" lang="fr-F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		&gt;	Jaune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Rouge		&gt;	Cyan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		&gt;	Magenta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Chaque couleur primaire possède sa couleur complémentaire ou inverse.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 couleur inverse ou couleur complémentaire à une couleur primaire est la couleur qu’il faut lui ajouter pour obtenir du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blanc.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http://www.xena.ad/lcf/premiere/colors/etoile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131920" cy="154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couleurs inverses ou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complémentaires:</a:t>
            </a:r>
            <a:endParaRPr kumimoji="0" lang="fr-F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		&gt;	Jaune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Rouge		&gt;	Cyan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		&gt;	Magenta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Chaque couleur primaire possède sa couleur complémentaire ou inverse.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 couleur inverse ou couleur complémentaire à une couleur primaire est la couleur qu’il faut lui ajouter pour obtenir du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blanc.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 couleur complémentaire sert à corriger la dominante primaire en en synthèse </a:t>
            </a:r>
            <a:r>
              <a:rPr lang="fr-FR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additive.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http://www.xena.ad/lcf/premiere/colors/etoile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131920" cy="154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synthèse soustractive est basée sur l’utilisation de filtres pour soustraire la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lumière.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synthèse soustractive est basée sur l’utilisation de filtres pour soustraire la lumière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encres sont transparentes &gt; synthèse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soustractive.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/>
              <a:t>La science qui définit une couleur non par son aspect visuel mais par le pourcentage exact de ses </a:t>
            </a:r>
            <a:r>
              <a:rPr lang="fr-FR" i="1" u="sng" dirty="0" smtClean="0"/>
              <a:t>composants</a:t>
            </a:r>
            <a:r>
              <a:rPr lang="fr-FR" dirty="0" smtClean="0"/>
              <a:t>.</a:t>
            </a:r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pPr lvl="0"/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 blanc est un ensemble de toutes les couleurs visibles ( CF arc en ciel ) = synthèse additive</a:t>
            </a: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synthèse soustractive est basée sur l’utilisation de filtres pour soustraire la lumière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encres sont transparentes &gt; synthèse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soustractive.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peintures sont opaques &gt; pas de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synthèse soustractive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mais une réflexion additive.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synthèse soustractive est basée sur l’utilisation de filtres pour soustraire la lumière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encres sont transparentes &gt; synthèse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soustractive.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 peintures sont opaques &gt; pas de synthèse soustractive mais une réflexion additive.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encres sont des filtres qui arrêtent une partie de la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lumière.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synthèse soustractive est basée sur l’utilisation de filtres pour soustraire la lumière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encres sont transparentes &gt; synthèse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soustractive.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 peintures sont opaques &gt; pas de synthèse soustractive mais une réflexion additive.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encres sont des filtres qui arrêtent une partie de la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lumière.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l_fi" descr="http://1.bp.blogspot.com/_bCnde2bJ4Ys/Se1OYf2gipI/AAAAAAAAAHM/k-sVU9MS6Oo/s320/image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1763768" cy="16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synthèse soustractive est basée sur l’utilisation de filtres pour soustraire la lumière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encres sont transparentes &gt; synthèse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soustractive.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 peintures sont opaques &gt; pas de synthèse soustractive mais une réflexion additive.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encres sont des filtres qui arrêtent une partie de la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lumière.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filtre laisse passer sa couleur à 100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%.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l_fi" descr="http://1.bp.blogspot.com/_bCnde2bJ4Ys/Se1OYf2gipI/AAAAAAAAAHM/k-sVU9MS6Oo/s320/image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1763768" cy="16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synthèse soustractive est basée sur l’utilisation de filtres pour soustraire la lumière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encres sont transparentes &gt; synthèse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soustractive.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 peintures sont opaques &gt; pas de synthèse soustractive mais une réflexion additive.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encres sont des filtres qui arrêtent une partie de la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lumière.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filtre laisse passer sa couleur à 100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%.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filtre arrête sa couleur complémentaire à 100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%.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l_fi" descr="http://1.bp.blogspot.com/_bCnde2bJ4Ys/Se1OYf2gipI/AAAAAAAAAHM/k-sVU9MS6Oo/s320/image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1763768" cy="16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synthèse soustractive est basée sur l’utilisation de filtres pour soustraire la lumière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encres sont transparentes &gt; synthèse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soustractive.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 peintures sont opaques &gt; pas de synthèse soustractive mais une réflexion additive.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encres sont des filtres qui arrêtent une partie de la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lumière.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filtre laisse passer sa couleur à 100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%.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filtre arrête sa couleur complémentaire à 100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%.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E.G. un filtre jaune arrête le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l_fi" descr="http://1.bp.blogspot.com/_bCnde2bJ4Ys/Se1OYf2gipI/AAAAAAAAAHM/k-sVU9MS6Oo/s320/image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1763768" cy="16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synthèse soustractive est basée sur l’utilisation de filtres pour soustraire la lumière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encres sont transparentes &gt; synthèse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soustractive.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 peintures sont opaques &gt; pas de synthèse soustractive mais une réflexion additive.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encres sont des filtres qui arrêtent une partie de la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lumière.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filtre laisse passer sa couleur à 100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%.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filtre arrête sa couleur complémentaire à 100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%.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E.G. un filtre jaune arrête le bleu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trois filtres donnent du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noir.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l_fi" descr="http://1.bp.blogspot.com/_bCnde2bJ4Ys/Se1OYf2gipI/AAAAAAAAAHM/k-sVU9MS6Oo/s320/image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1763768" cy="16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soustractive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secondaires: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soustractive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secondaires: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 + M + J 		=	Noir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soustractive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secondaires: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 + M + J 		=	Noir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 + J		=	Rouge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/>
              <a:t>La science qui définit une couleur non par son aspect visuel mais par le pourcentage exact de ses </a:t>
            </a:r>
            <a:r>
              <a:rPr lang="fr-FR" i="1" u="sng" dirty="0" smtClean="0"/>
              <a:t>composants</a:t>
            </a:r>
            <a:r>
              <a:rPr lang="fr-FR" dirty="0" smtClean="0"/>
              <a:t>.</a:t>
            </a:r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pPr lvl="0"/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 blanc est un ensemble de toutes les couleurs visibles ( CF arc en ciel ) = synthèse additive</a:t>
            </a: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il_fi" descr="http://www.prosveta.fr/resources/images/products/images_large/RP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5843699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soustractive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secondaires: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 + M + J 		=	Noir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 + J		=	Rouge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 +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	= 	Vert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soustractive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secondaires: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 + M + J 		=	Noir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 + J		=	Rouge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 +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	= 	Vert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C + M		=	Bleu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0000" y="1080000"/>
            <a:ext cx="864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synthèse soustractive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donne les couleurs secondaires: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 + M + J 		=	Noir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 + J		=	Rouge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 +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	= 	Vert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cs typeface="Times New Roman" pitchFamily="18" charset="0"/>
              </a:rPr>
              <a:t>C + M		=	Bleu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58714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couleurs primaires en synthèse soustractive sont les complémentaires en synthèse additive</a:t>
            </a:r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couleurs primaires en synthèse soustractive sont les complémentaires en synthèse additive</a:t>
            </a:r>
          </a:p>
          <a:p>
            <a:r>
              <a:rPr lang="fr-FR" dirty="0" smtClean="0"/>
              <a:t>Chaque couleur primaire a sa complémentaire</a:t>
            </a:r>
          </a:p>
          <a:p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Image 7" descr="oposé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240000"/>
            <a:ext cx="2880000" cy="288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couleurs primaires en synthèse soustractive sont les complémentaires en synthèse additive</a:t>
            </a:r>
          </a:p>
          <a:p>
            <a:r>
              <a:rPr lang="fr-FR" dirty="0" smtClean="0"/>
              <a:t>Chaque couleur primaire a sa complémentaire</a:t>
            </a:r>
          </a:p>
          <a:p>
            <a:r>
              <a:rPr lang="fr-FR" dirty="0" smtClean="0"/>
              <a:t>La couleur inverse est la couleur qu’il faut , en synthèse soustractive, ajouter à une couleur primaire pour obtenir du noir.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Image 7" descr="oposé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240000"/>
            <a:ext cx="2880000" cy="288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couleurs primaires en synthèse soustractive sont les complémentaires en synthèse additive</a:t>
            </a:r>
          </a:p>
          <a:p>
            <a:r>
              <a:rPr lang="fr-FR" dirty="0" smtClean="0"/>
              <a:t>Chaque couleur primaire a sa complémentaire</a:t>
            </a:r>
          </a:p>
          <a:p>
            <a:r>
              <a:rPr lang="fr-FR" dirty="0" smtClean="0"/>
              <a:t>La couleur inverse est la couleur qu’il faut , en synthèse soustractive, ajouter à une couleur primaire pour obtenir du noir.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Image 7" descr="atelier-peinture-mélange-des-couleurs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240000"/>
            <a:ext cx="4625130" cy="288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</a:t>
            </a:r>
            <a:r>
              <a:rPr lang="fr-FR" dirty="0" smtClean="0"/>
              <a:t>projecteur numérique est additif ( lumières )</a:t>
            </a:r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</a:t>
            </a:r>
            <a:r>
              <a:rPr lang="fr-FR" dirty="0" smtClean="0"/>
              <a:t>projecteur numérique est additif ( lumières )</a:t>
            </a:r>
          </a:p>
          <a:p>
            <a:r>
              <a:rPr lang="fr-FR" dirty="0" smtClean="0"/>
              <a:t>Un projecteur dia est soustractif ( filtres )</a:t>
            </a:r>
          </a:p>
          <a:p>
            <a:r>
              <a:rPr lang="fr-FR" dirty="0" smtClean="0"/>
              <a:t>  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</a:t>
            </a:r>
            <a:r>
              <a:rPr lang="fr-FR" dirty="0" smtClean="0"/>
              <a:t>projecteur numérique est additif ( lumières )</a:t>
            </a:r>
          </a:p>
          <a:p>
            <a:r>
              <a:rPr lang="fr-FR" dirty="0" smtClean="0"/>
              <a:t>Un projecteur dia est soustractif ( filtres )</a:t>
            </a:r>
          </a:p>
          <a:p>
            <a:r>
              <a:rPr lang="fr-FR" dirty="0" smtClean="0"/>
              <a:t>En soustractif, les filtres ( encres ) ne sont pas purs ; donc certaines couleurs sont impossibles à imprimer. 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/>
              <a:t>La science qui définit une couleur non par son aspect visuel mais par le pourcentage exact de ses </a:t>
            </a:r>
            <a:r>
              <a:rPr lang="fr-FR" i="1" u="sng" dirty="0" smtClean="0"/>
              <a:t>composants</a:t>
            </a:r>
            <a:r>
              <a:rPr lang="fr-FR" dirty="0" smtClean="0"/>
              <a:t>.</a:t>
            </a:r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blanc est un ensemble de toutes les couleurs visibles = synthèse </a:t>
            </a:r>
            <a:r>
              <a:rPr lang="fr-FR" dirty="0" smtClean="0"/>
              <a:t>additive.</a:t>
            </a:r>
            <a:endParaRPr lang="fr-FR" dirty="0" smtClean="0"/>
          </a:p>
          <a:p>
            <a:endParaRPr lang="fr-FR" dirty="0" smtClean="0"/>
          </a:p>
          <a:p>
            <a:pPr lvl="0"/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 blanc est un ensemble de toutes les couleurs visibles ( CF arc en ciel ) = synthèse additive</a:t>
            </a: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il_fi" descr="http://www.prosveta.fr/resources/images/products/images_large/RP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5843699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</a:t>
            </a:r>
            <a:r>
              <a:rPr lang="fr-FR" dirty="0" smtClean="0"/>
              <a:t>projecteur numérique est additif ( lumières )</a:t>
            </a:r>
          </a:p>
          <a:p>
            <a:r>
              <a:rPr lang="fr-FR" dirty="0" smtClean="0"/>
              <a:t>Un projecteur dia est soustractif ( filtres )</a:t>
            </a:r>
          </a:p>
          <a:p>
            <a:r>
              <a:rPr lang="fr-FR" dirty="0" smtClean="0"/>
              <a:t>En soustractif, les filtres ( encres ) ne sont pas purs ; donc certaines couleurs sont impossibles à imprimer. L’imprimante ajoute donc une quatrième encre : le noir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</a:t>
            </a:r>
            <a:r>
              <a:rPr lang="fr-FR" dirty="0" smtClean="0"/>
              <a:t>projecteur numérique est additif ( lumières )</a:t>
            </a:r>
          </a:p>
          <a:p>
            <a:r>
              <a:rPr lang="fr-FR" dirty="0" smtClean="0"/>
              <a:t>Un projecteur dia est soustractif ( filtres )</a:t>
            </a:r>
          </a:p>
          <a:p>
            <a:r>
              <a:rPr lang="fr-FR" dirty="0" smtClean="0"/>
              <a:t>En soustractif, les filtres ( encres ) ne sont pas purs ; donc certaines couleurs sont impossibles à imprimer. L’imprimante ajoute donc une quatrième encre : le noir</a:t>
            </a:r>
          </a:p>
          <a:p>
            <a:endParaRPr lang="fr-FR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546331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000" y="1080000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Plutôt que de photographier en noir &amp; blanc préférez les filtres dans Photoshop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000" y="1080000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Plutôt que de photographier en noir &amp; blanc préférez les filtres dans Photoshop</a:t>
            </a:r>
          </a:p>
          <a:p>
            <a:r>
              <a:rPr lang="fr-FR" dirty="0" smtClean="0"/>
              <a:t>E.G. Un Schtroumpf </a:t>
            </a:r>
            <a:r>
              <a:rPr lang="fr-FR" dirty="0" smtClean="0"/>
              <a:t>bleu</a:t>
            </a:r>
            <a:endParaRPr lang="fr-FR" dirty="0"/>
          </a:p>
        </p:txBody>
      </p:sp>
      <p:pic>
        <p:nvPicPr>
          <p:cNvPr id="15" name="il_fi" descr="http://mon-refuge-nature.fr/wp-content/uploads/2014/05/Schtroumpf-gourmand_original_backu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1800000"/>
            <a:ext cx="120032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000" y="1080000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Plutôt que de photographier en noir &amp; blanc préférez les filtres dans Photoshop</a:t>
            </a:r>
          </a:p>
          <a:p>
            <a:r>
              <a:rPr lang="fr-FR" dirty="0" smtClean="0"/>
              <a:t>E.G. Un Schtroumpf bleu avec une banane jaune</a:t>
            </a:r>
            <a:endParaRPr lang="fr-FR" dirty="0"/>
          </a:p>
        </p:txBody>
      </p:sp>
      <p:pic>
        <p:nvPicPr>
          <p:cNvPr id="15" name="il_fi" descr="http://mon-refuge-nature.fr/wp-content/uploads/2014/05/Schtroumpf-gourmand_original_backu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1800000"/>
            <a:ext cx="120032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l_fi" descr="http://www.protegez-vous.ca/pages/images/2011/Mai/48_banane201105_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800000"/>
            <a:ext cx="172735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000" y="1080000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Plutôt que de photographier en noir &amp; blanc préférez les filtres dans Photoshop</a:t>
            </a:r>
          </a:p>
          <a:p>
            <a:r>
              <a:rPr lang="fr-FR" dirty="0" smtClean="0"/>
              <a:t>E.G. Un Schtroumpf bleu avec une banane jaune</a:t>
            </a:r>
            <a:endParaRPr lang="fr-FR" dirty="0"/>
          </a:p>
        </p:txBody>
      </p:sp>
      <p:pic>
        <p:nvPicPr>
          <p:cNvPr id="15" name="il_fi" descr="http://mon-refuge-nature.fr/wp-content/uploads/2014/05/Schtroumpf-gourmand_original_backu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1800000"/>
            <a:ext cx="120032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l_fi" descr="http://www.protegez-vous.ca/pages/images/2011/Mai/48_banane201105_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800000"/>
            <a:ext cx="172735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3429000"/>
          <a:ext cx="4707009" cy="737235"/>
        </p:xfrm>
        <a:graphic>
          <a:graphicData uri="http://schemas.openxmlformats.org/drawingml/2006/table">
            <a:tbl>
              <a:tblPr/>
              <a:tblGrid>
                <a:gridCol w="1072199"/>
                <a:gridCol w="271589"/>
                <a:gridCol w="1100523"/>
                <a:gridCol w="1038874"/>
                <a:gridCol w="236601"/>
                <a:gridCol w="987223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Bleu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Jaune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Times New Roman"/>
                        </a:rPr>
                        <a:t>Filtre bleu     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Blanc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00" y="4437112"/>
            <a:ext cx="29352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000" y="1080000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Plutôt que de photographier en noir &amp; blanc préférez les filtres dans Photoshop</a:t>
            </a:r>
          </a:p>
          <a:p>
            <a:r>
              <a:rPr lang="fr-FR" dirty="0" smtClean="0"/>
              <a:t>E.G. Un Schtroumpf bleu avec une banane jaune</a:t>
            </a:r>
            <a:endParaRPr lang="fr-FR" dirty="0"/>
          </a:p>
        </p:txBody>
      </p:sp>
      <p:pic>
        <p:nvPicPr>
          <p:cNvPr id="15" name="il_fi" descr="http://mon-refuge-nature.fr/wp-content/uploads/2014/05/Schtroumpf-gourmand_original_backu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1800000"/>
            <a:ext cx="120032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l_fi" descr="http://www.protegez-vous.ca/pages/images/2011/Mai/48_banane201105_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800000"/>
            <a:ext cx="172735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3429000"/>
          <a:ext cx="4707009" cy="771144"/>
        </p:xfrm>
        <a:graphic>
          <a:graphicData uri="http://schemas.openxmlformats.org/drawingml/2006/table">
            <a:tbl>
              <a:tblPr/>
              <a:tblGrid>
                <a:gridCol w="1072199"/>
                <a:gridCol w="271589"/>
                <a:gridCol w="1100523"/>
                <a:gridCol w="1038874"/>
                <a:gridCol w="236601"/>
                <a:gridCol w="987223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Bleu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Jaune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Bleu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Jaune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Times New Roman"/>
                        </a:rPr>
                        <a:t>Filtre bleu     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Filtre </a:t>
                      </a:r>
                      <a:r>
                        <a:rPr lang="fr-FR" sz="1100" dirty="0" smtClean="0">
                          <a:latin typeface="Calibri"/>
                          <a:ea typeface="Calibri"/>
                          <a:cs typeface="Times New Roman"/>
                        </a:rPr>
                        <a:t>Jaune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Blanc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Blanc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437112"/>
            <a:ext cx="29352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00" y="4437112"/>
            <a:ext cx="29352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filtre éclairci au maximum sa couleur et fonce au maximum son opposée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filtre éclairci au maximum sa couleur et fonce au maximum son opposée</a:t>
            </a:r>
          </a:p>
          <a:p>
            <a:r>
              <a:rPr lang="fr-FR" dirty="0" smtClean="0"/>
              <a:t>E.G. Fleur Rouge &amp; Jaune / Herbe Verte / Ciel Bleu 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filtre éclairci au maximum sa couleur et fonce au maximum son opposée</a:t>
            </a:r>
          </a:p>
          <a:p>
            <a:r>
              <a:rPr lang="fr-FR" dirty="0" smtClean="0"/>
              <a:t>E.G. Fleur Rouge &amp; Jaune / Herbe Verte / Ciel Bleu </a:t>
            </a:r>
            <a:endParaRPr lang="fr-FR" dirty="0"/>
          </a:p>
        </p:txBody>
      </p:sp>
      <p:pic>
        <p:nvPicPr>
          <p:cNvPr id="8" name="bigImg" descr="Coquelicots, fleurs, rouge, champ, herbe, ciel Wallpape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1800000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/>
              <a:t>La science qui définit une couleur non par son aspect visuel mais par le pourcentage exact de ses </a:t>
            </a:r>
            <a:r>
              <a:rPr lang="fr-FR" i="1" u="sng" dirty="0" smtClean="0"/>
              <a:t>composants</a:t>
            </a:r>
            <a:r>
              <a:rPr lang="fr-FR" dirty="0" smtClean="0"/>
              <a:t>.</a:t>
            </a:r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blanc est un ensemble de toutes les couleurs visibles = synthèse </a:t>
            </a:r>
            <a:r>
              <a:rPr lang="fr-FR" dirty="0" smtClean="0"/>
              <a:t>additive.</a:t>
            </a:r>
            <a:endParaRPr lang="fr-FR" dirty="0" smtClean="0"/>
          </a:p>
          <a:p>
            <a:endParaRPr lang="fr-FR" dirty="0" smtClean="0"/>
          </a:p>
          <a:p>
            <a:pPr lvl="0"/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 Noir est une absence de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lumière.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 blanc est un ensemble de toutes les couleurs visibles ( CF arc en ciel ) = synthèse additive</a:t>
            </a: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il_fi" descr="http://www.prosveta.fr/resources/images/products/images_large/RP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5843699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filtre éclairci au maximum sa couleur et fonce au maximum son opposée</a:t>
            </a:r>
          </a:p>
          <a:p>
            <a:r>
              <a:rPr lang="fr-FR" dirty="0" smtClean="0"/>
              <a:t>E.G. Fleur Rouge &amp; Jaune / Herbe Verte / Ciel Bleu </a:t>
            </a:r>
            <a:endParaRPr lang="fr-FR" dirty="0"/>
          </a:p>
        </p:txBody>
      </p:sp>
      <p:pic>
        <p:nvPicPr>
          <p:cNvPr id="8" name="bigImg" descr="Coquelicots, fleurs, rouge, champ, herbe, ciel Wallpape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1800000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00" y="3960000"/>
            <a:ext cx="779621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Récapitulatif</a:t>
            </a:r>
            <a:r>
              <a:rPr lang="fr-FR" dirty="0"/>
              <a:t>:</a:t>
            </a:r>
            <a:endParaRPr lang="fr-F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Récapitulatif</a:t>
            </a:r>
            <a:r>
              <a:rPr lang="fr-FR" dirty="0"/>
              <a:t>:</a:t>
            </a:r>
            <a:endParaRPr lang="fr-FR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6796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Récapitulatif</a:t>
            </a:r>
            <a:r>
              <a:rPr lang="fr-FR" dirty="0"/>
              <a:t>:</a:t>
            </a:r>
            <a:endParaRPr lang="fr-FR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6796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40000"/>
            <a:ext cx="358714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La Balance des blancs sert à corriger la dominante couleur d’un </a:t>
            </a:r>
            <a:r>
              <a:rPr lang="fr-FR" dirty="0" smtClean="0"/>
              <a:t>éclairage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La Balance des blancs sert à corriger la dominante couleur d’un éclairage par l’ajout d’une couleur complémentaire dans le but de retrouver la lumière blanche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La Balance des blancs sert à corriger la dominante couleur d’un éclairage par l’ajout d’une couleur complémentaire dans le but de retrouver la lumière blanche</a:t>
            </a:r>
            <a:endParaRPr lang="fr-FR" dirty="0"/>
          </a:p>
        </p:txBody>
      </p:sp>
      <p:pic>
        <p:nvPicPr>
          <p:cNvPr id="8" name="Image 7" descr="https://encrypted-tbn0.gstatic.com/images?q=tbn:ANd9GcSk_LvBqNq1dBkjDZQqzwWKTvRh15IFUbSf7jCltvdP_Fl3DZAU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00" y="3240000"/>
            <a:ext cx="309634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La Balance des blancs sert à corriger la dominante couleur d’un éclairage par l’ajout d’une couleur complémentaire dans le but de retrouver la lumière blanche</a:t>
            </a:r>
            <a:endParaRPr lang="fr-FR" dirty="0"/>
          </a:p>
        </p:txBody>
      </p:sp>
      <p:pic>
        <p:nvPicPr>
          <p:cNvPr id="8" name="Image 7" descr="https://encrypted-tbn0.gstatic.com/images?q=tbn:ANd9GcSk_LvBqNq1dBkjDZQqzwWKTvRh15IFUbSf7jCltvdP_Fl3DZAU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00" y="3240000"/>
            <a:ext cx="309634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nikonpassion.com/wp-content/uploads/2011/01/350px-Temperature_couleur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240000"/>
            <a:ext cx="255746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/>
              <a:t>La lumière</a:t>
            </a:r>
            <a:r>
              <a:rPr lang="fr-FR" dirty="0" smtClean="0"/>
              <a:t> est une </a:t>
            </a:r>
            <a:r>
              <a:rPr lang="fr-FR" u="sng" dirty="0" smtClean="0"/>
              <a:t>onde électromagnétique</a:t>
            </a:r>
            <a:r>
              <a:rPr lang="fr-FR" dirty="0" smtClean="0"/>
              <a:t> qui se déplace à la vitesse de 300 000 km/sec.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Utilisation d’une référence gris neutre pour étalonner la balance des blancs</a:t>
            </a:r>
          </a:p>
          <a:p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Utilisation d’une référence gris neutre pour étalonner la balance des blancs</a:t>
            </a:r>
          </a:p>
          <a:p>
            <a:r>
              <a:rPr lang="fr-FR" dirty="0" smtClean="0"/>
              <a:t>L’objet de référence gris neutre contient autant de rouge, de vert et de bleu.</a:t>
            </a:r>
          </a:p>
          <a:p>
            <a:endParaRPr lang="fr-F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Utilisation d’une référence gris neutre pour étalonner la balance des blancs</a:t>
            </a:r>
          </a:p>
          <a:p>
            <a:r>
              <a:rPr lang="fr-FR" dirty="0" smtClean="0"/>
              <a:t>L’objet de référence gris neutre contient autant de rouge, de vert et de bleu.</a:t>
            </a:r>
          </a:p>
          <a:p>
            <a:endParaRPr lang="fr-F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495123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La lumière éclairant le sujet contient des caractéristiques de couleur influençant la perception </a:t>
            </a:r>
            <a:r>
              <a:rPr lang="fr-FR" dirty="0" smtClean="0"/>
              <a:t>de celles-ci.</a:t>
            </a:r>
            <a:endParaRPr lang="fr-FR" dirty="0" smtClean="0"/>
          </a:p>
          <a:p>
            <a:r>
              <a:rPr lang="fr-FR" dirty="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La lumière éclairant le sujet contient des caractéristiques de couleur influençant la perception de celles-ci.</a:t>
            </a:r>
          </a:p>
          <a:p>
            <a:r>
              <a:rPr lang="fr-FR" dirty="0" smtClean="0"/>
              <a:t> </a:t>
            </a:r>
            <a:endParaRPr lang="fr-FR" dirty="0" smtClean="0"/>
          </a:p>
        </p:txBody>
      </p:sp>
      <p:pic>
        <p:nvPicPr>
          <p:cNvPr id="10242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2880000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En incorporant un témoin gris neutre dans la  série des photos</a:t>
            </a:r>
            <a:endParaRPr lang="fr-F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En incorporant un témoin gris neutre dans la  série des photos il est possible de corriger la balance des blancs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En incorporant un témoin gris neutre dans la  série des photos il est possible de corriger la balance des blancs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434012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/>
              <a:t>La lumière</a:t>
            </a:r>
            <a:r>
              <a:rPr lang="fr-FR" dirty="0" smtClean="0"/>
              <a:t> est une </a:t>
            </a:r>
            <a:r>
              <a:rPr lang="fr-FR" u="sng" dirty="0" smtClean="0"/>
              <a:t>onde électromagnétique</a:t>
            </a:r>
            <a:r>
              <a:rPr lang="fr-FR" dirty="0" smtClean="0"/>
              <a:t> qui se déplace à la vitesse de 300 000 km/sec.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</p:txBody>
      </p:sp>
      <p:pic>
        <p:nvPicPr>
          <p:cNvPr id="8" name="Imag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432048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En incorporant un témoin gris neutre dans la  série des photos il est possible de corriger la balance des blancs soit au moyen du menu réglages de son appareil photo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 </a:t>
            </a:r>
          </a:p>
          <a:p>
            <a:endParaRPr lang="fr-FR" dirty="0" smtClean="0"/>
          </a:p>
          <a:p>
            <a:r>
              <a:rPr lang="fr-FR" dirty="0" smtClean="0"/>
              <a:t>En incorporant un témoin gris neutre dans la  série des photos il est possible de corriger la balance des blancs soit au moyen du menu réglages de son appareil photo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69795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En incorporant un témoin gris neutre dans la  série des photos il est possible de corriger la balance des blancs soit au moyen du menu réglages de son appareil photo</a:t>
            </a:r>
          </a:p>
          <a:p>
            <a:r>
              <a:rPr lang="fr-FR" dirty="0" smtClean="0"/>
              <a:t>Soit en post traitement avec un logiciel approprié. En comparant l’image obtenue du référant et de sa couleur effective.</a:t>
            </a:r>
          </a:p>
          <a:p>
            <a:r>
              <a:rPr lang="fr-FR" dirty="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En incorporant un témoin gris neutre dans la  série des photos il est possible de corriger la balance des blancs soit au moyen du menu réglages de son appareil photo</a:t>
            </a:r>
          </a:p>
          <a:p>
            <a:r>
              <a:rPr lang="fr-FR" dirty="0" smtClean="0"/>
              <a:t>Soit en post traitement avec un logiciel approprié. 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529051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Balance de blancs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En incorporant un témoin gris neutre dans la  série des photos il est possible de corriger la balance des blancs soit au moyen du menu réglages de son appareil photo</a:t>
            </a:r>
          </a:p>
          <a:p>
            <a:r>
              <a:rPr lang="fr-FR" dirty="0" smtClean="0"/>
              <a:t>Soit en post traitement avec un logiciel approprié. En comparant l’image obtenue du référant et de sa couleur effective.</a:t>
            </a:r>
          </a:p>
          <a:p>
            <a:r>
              <a:rPr lang="fr-FR" dirty="0" smtClean="0"/>
              <a:t>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529051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60000" y="1080000"/>
            <a:ext cx="81369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Rouge	700 nm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	550 nm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	400 nm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 </a:t>
            </a:r>
            <a:endParaRPr lang="fr-F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60000" y="1080000"/>
            <a:ext cx="81369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Rouge	700 nm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	550 nm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	400 nm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rayons des couleurs sont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distincts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 </a:t>
            </a:r>
            <a:endParaRPr lang="fr-FR" dirty="0" smtClean="0"/>
          </a:p>
        </p:txBody>
      </p:sp>
      <p:pic>
        <p:nvPicPr>
          <p:cNvPr id="8" name="il_fi" descr="http://media4.obspm.fr/public/FSU/pages_rayon/abercol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60000" y="1080000"/>
            <a:ext cx="81369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Rouge	700 nm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	550 nm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Bleu	400 nm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rayons des couleurs sont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distincts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Les couleurs apparaissent donc </a:t>
            </a:r>
            <a:r>
              <a:rPr lang="fr-FR" dirty="0" smtClean="0"/>
              <a:t>désaturées</a:t>
            </a:r>
            <a:endParaRPr lang="fr-FR" dirty="0" smtClean="0"/>
          </a:p>
        </p:txBody>
      </p:sp>
      <p:pic>
        <p:nvPicPr>
          <p:cNvPr id="8" name="il_fi" descr="http://media4.obspm.fr/public/FSU/pages_rayon/abercol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Correction N° 1		Objectif achromatique</a:t>
            </a:r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64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/>
              <a:t>La lumière</a:t>
            </a:r>
            <a:r>
              <a:rPr lang="fr-FR" dirty="0" smtClean="0"/>
              <a:t> est une </a:t>
            </a:r>
            <a:r>
              <a:rPr lang="fr-FR" u="sng" dirty="0" smtClean="0"/>
              <a:t>onde électromagnétique</a:t>
            </a:r>
            <a:r>
              <a:rPr lang="fr-FR" dirty="0" smtClean="0"/>
              <a:t> qui se déplace à la vitesse de 300 000 km/sec.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capteur de l’appareil photo voit les UV ( +/- 300 nm ) ce qui donne une dominante bleu en montagne ou à la mer &gt; utiliser le filtre UV (B</a:t>
            </a:r>
            <a:r>
              <a:rPr lang="fr-FR" dirty="0" smtClean="0"/>
              <a:t>).</a:t>
            </a:r>
            <a:endParaRPr lang="fr-FR" dirty="0" smtClean="0"/>
          </a:p>
        </p:txBody>
      </p:sp>
      <p:pic>
        <p:nvPicPr>
          <p:cNvPr id="8" name="Imag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432048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Correction N° 1		Objectif achromatique</a:t>
            </a:r>
          </a:p>
          <a:p>
            <a:r>
              <a:rPr lang="fr-FR" dirty="0" smtClean="0"/>
              <a:t>2 foyers			un bleu et rouge ; un second vert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Correction N° 1		Objectif achromatique</a:t>
            </a:r>
          </a:p>
          <a:p>
            <a:r>
              <a:rPr lang="fr-FR" dirty="0" smtClean="0"/>
              <a:t>2 foyers			un bleu et rouge ; un second vert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il_fi" descr="http://lunap.obs-besancon.fr/lunap/Niveau1/Instruments/Images/fig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39999"/>
            <a:ext cx="36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Correction N° 1		Objectif achromatique</a:t>
            </a:r>
          </a:p>
          <a:p>
            <a:r>
              <a:rPr lang="fr-FR" dirty="0" smtClean="0"/>
              <a:t>2 foyers			un bleu et rouge ; un second vert</a:t>
            </a:r>
          </a:p>
          <a:p>
            <a:r>
              <a:rPr lang="fr-FR" dirty="0" smtClean="0"/>
              <a:t>C’est moins cher</a:t>
            </a:r>
            <a:endParaRPr lang="fr-FR" dirty="0"/>
          </a:p>
        </p:txBody>
      </p:sp>
      <p:pic>
        <p:nvPicPr>
          <p:cNvPr id="8" name="il_fi" descr="http://lunap.obs-besancon.fr/lunap/Niveau1/Instruments/Images/fig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39999"/>
            <a:ext cx="36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Correction N° 2		Objectif apochromatique ( Nikon ED )</a:t>
            </a:r>
          </a:p>
          <a:p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Correction N° 2		Objectif apochromatique ( Nikon ED )</a:t>
            </a:r>
          </a:p>
          <a:p>
            <a:r>
              <a:rPr lang="fr-FR" dirty="0" smtClean="0"/>
              <a:t>Les 3 foyers coïncident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il_fi" descr="http://i.ytimg.com/vi/GCISX9id86I/maxresdefaul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6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Colorimétrie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00" y="108000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L’aberration de chromatisme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Correction N° 2		Objectif apochromatique ( Nikon ED )</a:t>
            </a:r>
          </a:p>
          <a:p>
            <a:r>
              <a:rPr lang="fr-FR" dirty="0" smtClean="0"/>
              <a:t>Les 3 foyers coïncident</a:t>
            </a:r>
          </a:p>
          <a:p>
            <a:r>
              <a:rPr lang="fr-FR" dirty="0" smtClean="0"/>
              <a:t>C’est plus cher</a:t>
            </a:r>
            <a:endParaRPr lang="fr-FR" dirty="0"/>
          </a:p>
        </p:txBody>
      </p:sp>
      <p:pic>
        <p:nvPicPr>
          <p:cNvPr id="8" name="il_fi" descr="http://i.ytimg.com/vi/GCISX9id86I/maxresdefaul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36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60000" y="10800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Merci de votre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attention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60000" y="10800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Merci de votre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attention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Pringels &amp; Jack Freuville 13 Novembre2015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240000"/>
            <a:ext cx="4784953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3279</Words>
  <Application>Microsoft Office PowerPoint</Application>
  <PresentationFormat>Affichage à l'écran (4:3)</PresentationFormat>
  <Paragraphs>1173</Paragraphs>
  <Slides>98</Slides>
  <Notes>98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98</vt:i4>
      </vt:variant>
    </vt:vector>
  </HeadingPairs>
  <TitlesOfParts>
    <vt:vector size="9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Jack Freuville</dc:creator>
  <cp:lastModifiedBy>Jack Freuville</cp:lastModifiedBy>
  <cp:revision>421</cp:revision>
  <dcterms:created xsi:type="dcterms:W3CDTF">2014-02-10T11:38:14Z</dcterms:created>
  <dcterms:modified xsi:type="dcterms:W3CDTF">2015-11-03T13:23:51Z</dcterms:modified>
</cp:coreProperties>
</file>