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336" r:id="rId2"/>
    <p:sldId id="382" r:id="rId3"/>
    <p:sldId id="535" r:id="rId4"/>
    <p:sldId id="536" r:id="rId5"/>
    <p:sldId id="534" r:id="rId6"/>
    <p:sldId id="537" r:id="rId7"/>
    <p:sldId id="360" r:id="rId8"/>
    <p:sldId id="361" r:id="rId9"/>
    <p:sldId id="362" r:id="rId10"/>
    <p:sldId id="364" r:id="rId11"/>
    <p:sldId id="365" r:id="rId12"/>
    <p:sldId id="366" r:id="rId13"/>
    <p:sldId id="489" r:id="rId14"/>
    <p:sldId id="367" r:id="rId15"/>
    <p:sldId id="368" r:id="rId16"/>
    <p:sldId id="369" r:id="rId17"/>
    <p:sldId id="370" r:id="rId18"/>
    <p:sldId id="371" r:id="rId19"/>
    <p:sldId id="497" r:id="rId20"/>
    <p:sldId id="498" r:id="rId21"/>
    <p:sldId id="533" r:id="rId22"/>
    <p:sldId id="357" r:id="rId23"/>
    <p:sldId id="372" r:id="rId24"/>
    <p:sldId id="374" r:id="rId25"/>
    <p:sldId id="490" r:id="rId26"/>
    <p:sldId id="547" r:id="rId27"/>
    <p:sldId id="549" r:id="rId28"/>
    <p:sldId id="548" r:id="rId29"/>
    <p:sldId id="550" r:id="rId30"/>
    <p:sldId id="387" r:id="rId31"/>
    <p:sldId id="377" r:id="rId32"/>
    <p:sldId id="529" r:id="rId33"/>
    <p:sldId id="538" r:id="rId34"/>
    <p:sldId id="539" r:id="rId35"/>
    <p:sldId id="540" r:id="rId36"/>
    <p:sldId id="506" r:id="rId37"/>
    <p:sldId id="541" r:id="rId38"/>
    <p:sldId id="507" r:id="rId39"/>
    <p:sldId id="542" r:id="rId40"/>
    <p:sldId id="512" r:id="rId41"/>
    <p:sldId id="543" r:id="rId42"/>
    <p:sldId id="513" r:id="rId43"/>
    <p:sldId id="544" r:id="rId44"/>
    <p:sldId id="520" r:id="rId45"/>
    <p:sldId id="545" r:id="rId46"/>
    <p:sldId id="532" r:id="rId47"/>
    <p:sldId id="546" r:id="rId48"/>
    <p:sldId id="523" r:id="rId49"/>
    <p:sldId id="521" r:id="rId50"/>
    <p:sldId id="522" r:id="rId51"/>
    <p:sldId id="524" r:id="rId52"/>
    <p:sldId id="527" r:id="rId53"/>
  </p:sldIdLst>
  <p:sldSz cx="9144000" cy="6858000" type="screen4x3"/>
  <p:notesSz cx="7099300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>
      <p:cViewPr varScale="1">
        <p:scale>
          <a:sx n="65" d="100"/>
          <a:sy n="65" d="100"/>
        </p:scale>
        <p:origin x="1347" y="5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r>
              <a:rPr lang="fr-FR" dirty="0"/>
              <a:t>Photo Club Rebecq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B5FB2D56-C838-4934-8B5F-FF58E241BF43}" type="datetimeFigureOut">
              <a:rPr lang="fr-FR" smtClean="0"/>
              <a:pPr/>
              <a:t>08/03/2016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4495629A-FD26-4A18-B821-D288BDABE988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r>
              <a:rPr lang="fr-FR" dirty="0"/>
              <a:t>Photo Club Rebecq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A65ACEBD-6A01-4840-AC20-DFC2B70C1A07}" type="datetimeFigureOut">
              <a:rPr lang="fr-FR" smtClean="0"/>
              <a:pPr/>
              <a:t>08/03/2016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95AF9696-E617-4E8C-8257-C53A135956E4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31922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800331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27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625012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28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862452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29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205056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112358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30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31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32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33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808195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34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096728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35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329343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36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37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6803693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38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39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05794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9212057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40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41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0228144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42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43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783812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44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45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3098530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46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47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8116732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48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49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7650272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50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51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52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89510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Photo Club Rebecq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F9696-E617-4E8C-8257-C53A135956E4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40687-DEBF-4D03-8456-7C0FC0A5A778}" type="datetime1">
              <a:rPr lang="fr-FR" smtClean="0"/>
              <a:pPr/>
              <a:t>08/03/2016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A9872-4F6B-4417-BFB4-7040792F5495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913CB-85F7-4F65-9D52-488E74062C3A}" type="datetime1">
              <a:rPr lang="fr-FR" smtClean="0"/>
              <a:pPr/>
              <a:t>08/03/2016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A9872-4F6B-4417-BFB4-7040792F5495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76150-6DC8-4B74-881A-0705760640AE}" type="datetime1">
              <a:rPr lang="fr-FR" smtClean="0"/>
              <a:pPr/>
              <a:t>08/03/2016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A9872-4F6B-4417-BFB4-7040792F5495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D9379-CFAC-4555-A9EB-4735A78A6AB0}" type="datetime1">
              <a:rPr lang="fr-FR" smtClean="0"/>
              <a:pPr/>
              <a:t>08/03/2016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A9872-4F6B-4417-BFB4-7040792F5495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523D1-71BA-4A8A-80A3-EA50881F2902}" type="datetime1">
              <a:rPr lang="fr-FR" smtClean="0"/>
              <a:pPr/>
              <a:t>08/03/2016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A9872-4F6B-4417-BFB4-7040792F5495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01FFA-078D-4271-9ACC-58904FACD54E}" type="datetime1">
              <a:rPr lang="fr-FR" smtClean="0"/>
              <a:pPr/>
              <a:t>08/03/2016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A9872-4F6B-4417-BFB4-7040792F5495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CA9BB-E01C-4114-8F46-1D4F74F7D13A}" type="datetime1">
              <a:rPr lang="fr-FR" smtClean="0"/>
              <a:pPr/>
              <a:t>08/03/2016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A9872-4F6B-4417-BFB4-7040792F5495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DFD16-7719-429F-9674-3C7363375BA8}" type="datetime1">
              <a:rPr lang="fr-FR" smtClean="0"/>
              <a:pPr/>
              <a:t>08/03/2016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A9872-4F6B-4417-BFB4-7040792F5495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86C59-DDCF-4495-B46D-442EE908813D}" type="datetime1">
              <a:rPr lang="fr-FR" smtClean="0"/>
              <a:pPr/>
              <a:t>08/03/2016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A9872-4F6B-4417-BFB4-7040792F5495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20BBA-F354-4535-A4E9-BCBCB6D526D3}" type="datetime1">
              <a:rPr lang="fr-FR" smtClean="0"/>
              <a:pPr/>
              <a:t>08/03/2016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A9872-4F6B-4417-BFB4-7040792F5495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47AEA-9312-409D-8604-FDF7F8881A6C}" type="datetime1">
              <a:rPr lang="fr-FR" smtClean="0"/>
              <a:pPr/>
              <a:t>08/03/2016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A9872-4F6B-4417-BFB4-7040792F5495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B59972-C768-47DF-BF11-ECF866A3B123}" type="datetime1">
              <a:rPr lang="fr-FR" smtClean="0"/>
              <a:pPr/>
              <a:t>08/03/2016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DA9872-4F6B-4417-BFB4-7040792F5495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hyperlink" Target="http://upload.wikimedia.org/wikipedia/commons/d/d4/Cards-7-Heart.svg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hyperlink" Target="http://upload.wikimedia.org/wikipedia/commons/d/d4/Cards-7-Heart.svg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hyperlink" Target="http://pixabay.com/fr/plaine-terne-blanc-smiley-jaune-98456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1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00" y="1771200"/>
            <a:ext cx="3430800" cy="4341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Conseils sur la cotation</a:t>
            </a: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10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Conseils sur les cotations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3636000" y="1340768"/>
            <a:ext cx="25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Les 3 cotes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043608" y="1916832"/>
            <a:ext cx="3600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La Technique</a:t>
            </a:r>
          </a:p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Comprend principalement les aspects:</a:t>
            </a:r>
          </a:p>
          <a:p>
            <a:pPr marL="342900" indent="-342900">
              <a:buFont typeface="+mj-lt"/>
              <a:buAutoNum type="arabicPeriod"/>
            </a:pP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L’exposition et l’éclairement</a:t>
            </a:r>
          </a:p>
          <a:p>
            <a:pPr marL="342900" indent="-342900"/>
            <a:endParaRPr lang="fr-F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00" y="1627200"/>
            <a:ext cx="36004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11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Conseils sur les cotations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3636000" y="1340768"/>
            <a:ext cx="25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Les 3 cotes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043608" y="1916832"/>
            <a:ext cx="3600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La Technique</a:t>
            </a:r>
          </a:p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Comprend principalement les aspects:</a:t>
            </a:r>
          </a:p>
          <a:p>
            <a:pPr marL="342900" indent="-342900">
              <a:buFont typeface="+mj-lt"/>
              <a:buAutoNum type="arabicPeriod"/>
            </a:pP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L’exposition et l’éclairement</a:t>
            </a:r>
          </a:p>
          <a:p>
            <a:pPr marL="342900" indent="-342900"/>
            <a:endParaRPr lang="fr-F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00" y="1627200"/>
            <a:ext cx="36004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12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Conseils sur les cotations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3636000" y="1340768"/>
            <a:ext cx="25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Les 3 cotes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043608" y="1916832"/>
            <a:ext cx="3600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La Technique	</a:t>
            </a:r>
          </a:p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Comprend principalement les aspects:</a:t>
            </a:r>
          </a:p>
          <a:p>
            <a:pPr marL="342900" indent="-342900">
              <a:buFont typeface="+mj-lt"/>
              <a:buAutoNum type="arabicPeriod"/>
            </a:pP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L’exposition et l’éclairement</a:t>
            </a:r>
          </a:p>
          <a:p>
            <a:pPr marL="342900" indent="-342900"/>
            <a:endParaRPr lang="fr-F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00" y="1627200"/>
            <a:ext cx="36004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13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Conseils sur les cotations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3636000" y="1340768"/>
            <a:ext cx="25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Les 3 cotes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043608" y="1916832"/>
            <a:ext cx="3600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La Technique</a:t>
            </a:r>
          </a:p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Comprend principalement les aspects:</a:t>
            </a:r>
          </a:p>
          <a:p>
            <a:pPr marL="342900" indent="-342900">
              <a:buFont typeface="+mj-lt"/>
              <a:buAutoNum type="arabicPeriod"/>
            </a:pP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L’exposition et l’éclairement</a:t>
            </a:r>
          </a:p>
          <a:p>
            <a:pPr marL="342900" indent="-342900"/>
            <a:endParaRPr lang="fr-F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1628800"/>
            <a:ext cx="3600000" cy="4801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14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Conseils sur les cotations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3636000" y="1340768"/>
            <a:ext cx="25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Les 3 cotes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043608" y="1916832"/>
            <a:ext cx="3600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La Technique</a:t>
            </a:r>
          </a:p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Auxquels s’ajoutent:</a:t>
            </a:r>
          </a:p>
          <a:p>
            <a:pPr marL="342900" indent="-342900">
              <a:buFont typeface="+mj-lt"/>
              <a:buAutoNum type="arabicPeriod"/>
            </a:pP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La couleur et la balance des blancs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00" y="1627200"/>
            <a:ext cx="36004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15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Conseils sur les cotations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3636000" y="1340768"/>
            <a:ext cx="25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Les 3 cotes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043608" y="1916832"/>
            <a:ext cx="3600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La Technique</a:t>
            </a:r>
          </a:p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Auxquels s’ajoutent:</a:t>
            </a:r>
          </a:p>
          <a:p>
            <a:pPr marL="342900" indent="-342900">
              <a:buFont typeface="+mj-lt"/>
              <a:buAutoNum type="arabicPeriod"/>
            </a:pP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La couleur et la balance des blancs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00" y="1627200"/>
            <a:ext cx="36004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16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Conseils sur les cotations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3636000" y="1340768"/>
            <a:ext cx="25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Les 3 cotes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043608" y="1916832"/>
            <a:ext cx="3600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La Technique</a:t>
            </a:r>
          </a:p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Auxquels s’ajoutent:</a:t>
            </a:r>
          </a:p>
          <a:p>
            <a:pPr marL="342900" indent="-342900">
              <a:buFont typeface="+mj-lt"/>
              <a:buAutoNum type="arabicPeriod"/>
            </a:pP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La couleur et la balance des blancs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00" y="1627200"/>
            <a:ext cx="36004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17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Conseils sur les cotations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3636000" y="1340768"/>
            <a:ext cx="25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Les 3 cotes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043608" y="1916832"/>
            <a:ext cx="3600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La Technique</a:t>
            </a:r>
          </a:p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Auxquels s’ajoutent:</a:t>
            </a:r>
          </a:p>
          <a:p>
            <a:pPr marL="342900" indent="-342900">
              <a:buFont typeface="+mj-lt"/>
              <a:buAutoNum type="arabicPeriod"/>
            </a:pP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La couleur et la balance des blancs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00" y="1627200"/>
            <a:ext cx="36004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18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Conseils sur les cotations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3636000" y="1340768"/>
            <a:ext cx="25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Les 3 cotes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043608" y="1916832"/>
            <a:ext cx="3600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La Technique</a:t>
            </a:r>
          </a:p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Auxquels s’ajoutent:</a:t>
            </a:r>
          </a:p>
          <a:p>
            <a:pPr marL="342900" indent="-342900">
              <a:buFont typeface="+mj-lt"/>
              <a:buAutoNum type="arabicPeriod"/>
            </a:pP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La couleur et la balance des blancs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1628800"/>
            <a:ext cx="3600000" cy="4801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19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Conseils sur les cotations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3636000" y="1340768"/>
            <a:ext cx="25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Les 3 cotes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043608" y="1916832"/>
            <a:ext cx="3600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La Technique</a:t>
            </a:r>
          </a:p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Auxquels s’ajoutent:</a:t>
            </a:r>
          </a:p>
          <a:p>
            <a:pPr marL="342900" indent="-342900">
              <a:buFont typeface="+mj-lt"/>
              <a:buAutoNum type="arabicPeriod"/>
            </a:pP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</a:t>
            </a:r>
          </a:p>
          <a:p>
            <a:pPr marL="342900" indent="-342900"/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4.	Le post traitement informatique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00" y="1627200"/>
            <a:ext cx="36004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2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Conseils sur les cotations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3636000" y="1340768"/>
            <a:ext cx="25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Les 3 cotes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043608" y="1916832"/>
            <a:ext cx="360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Technique		</a:t>
            </a:r>
          </a:p>
          <a:p>
            <a:endParaRPr lang="fr-F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fr-F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1628800"/>
            <a:ext cx="3600000" cy="4801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20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Conseils sur les cotations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3636000" y="1340768"/>
            <a:ext cx="25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Les 3 cotes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043608" y="1916832"/>
            <a:ext cx="3600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La Technique</a:t>
            </a:r>
          </a:p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Comprend principalement trois aspects:</a:t>
            </a:r>
          </a:p>
          <a:p>
            <a:pPr marL="342900" indent="-342900">
              <a:buFont typeface="+mj-lt"/>
              <a:buAutoNum type="arabicPeriod"/>
            </a:pP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La mise au point et la netteté</a:t>
            </a:r>
          </a:p>
          <a:p>
            <a:pPr marL="342900" indent="-342900">
              <a:buFont typeface="+mj-lt"/>
              <a:buAutoNum type="arabicPeriod"/>
            </a:pP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La composition</a:t>
            </a:r>
          </a:p>
          <a:p>
            <a:pPr marL="342900" indent="-342900">
              <a:buFont typeface="+mj-lt"/>
              <a:buAutoNum type="arabicPeriod"/>
            </a:pP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La couleur et la balance des blancs</a:t>
            </a:r>
          </a:p>
          <a:p>
            <a:pPr marL="342900" indent="-342900">
              <a:buFont typeface="+mj-lt"/>
              <a:buAutoNum type="arabicPeriod"/>
            </a:pP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 post traitement informatique</a:t>
            </a:r>
          </a:p>
          <a:p>
            <a:pPr marL="342900" indent="-342900">
              <a:buFont typeface="+mj-lt"/>
              <a:buAutoNum type="arabicPeriod"/>
            </a:pPr>
            <a:endParaRPr lang="fr-F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1628800"/>
            <a:ext cx="3600000" cy="4801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ZoneTexte 16"/>
          <p:cNvSpPr txBox="1"/>
          <p:nvPr/>
        </p:nvSpPr>
        <p:spPr>
          <a:xfrm>
            <a:off x="1115616" y="4293096"/>
            <a:ext cx="27363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42900"/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Ceci ne doit pas vous empêcher de pondérer votre cotation  en fonction de la difficulté technique tel qu’une luminosité difficile ou la complexité de la mise au point</a:t>
            </a:r>
          </a:p>
        </p:txBody>
      </p:sp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21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Conseils sur les cotations</a:t>
            </a:r>
          </a:p>
        </p:txBody>
      </p:sp>
      <p:pic>
        <p:nvPicPr>
          <p:cNvPr id="14" name="Image 1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3636000" y="1340768"/>
            <a:ext cx="25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Les 3 cotes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043608" y="1916832"/>
            <a:ext cx="360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La Technique</a:t>
            </a:r>
          </a:p>
          <a:p>
            <a:endParaRPr lang="fr-F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Vous cotez donc avec votre tête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1628800"/>
            <a:ext cx="3600000" cy="4801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2984221"/>
              </p:ext>
            </p:extLst>
          </p:nvPr>
        </p:nvGraphicFramePr>
        <p:xfrm>
          <a:off x="3055136" y="3861049"/>
          <a:ext cx="2234772" cy="27269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Image" r:id="rId6" imgW="9587160" imgH="11707920" progId="Photoshop.Image.16">
                  <p:embed/>
                </p:oleObj>
              </mc:Choice>
              <mc:Fallback>
                <p:oleObj name="Image" r:id="rId6" imgW="9587160" imgH="11707920" progId="Photoshop.Image.16">
                  <p:embed/>
                  <p:pic>
                    <p:nvPicPr>
                      <p:cNvPr id="2" name="Objet 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055136" y="3861049"/>
                        <a:ext cx="2234772" cy="27269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92793451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22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Conseils sur les cotations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3636000" y="1340768"/>
            <a:ext cx="25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Les 3 cotes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043608" y="1916832"/>
            <a:ext cx="360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La Composition	      	</a:t>
            </a:r>
          </a:p>
          <a:p>
            <a:endParaRPr lang="fr-F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Comprend essentiellement: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1628800"/>
            <a:ext cx="3600000" cy="4801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23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Conseils sur les cotations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3636000" y="1340768"/>
            <a:ext cx="25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Les 3 cotes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043608" y="1916832"/>
            <a:ext cx="3600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La Composition	      	</a:t>
            </a:r>
          </a:p>
          <a:p>
            <a:endParaRPr lang="fr-F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Comprend essentiellement:</a:t>
            </a:r>
          </a:p>
          <a:p>
            <a:pPr marL="342900" indent="-342900">
              <a:buFont typeface="+mj-lt"/>
              <a:buAutoNum type="arabicPeriod"/>
            </a:pP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 cadrage</a:t>
            </a:r>
          </a:p>
          <a:p>
            <a:pPr marL="342900" indent="-342900"/>
            <a:endParaRPr lang="fr-F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6" name="Image 15" descr="Rebecq points fort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00" y="1627200"/>
            <a:ext cx="3599688" cy="48006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24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Conseils sur les cotations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3636000" y="1340768"/>
            <a:ext cx="25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Les 3 cotes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043608" y="1916832"/>
            <a:ext cx="3600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La Composition	      	</a:t>
            </a:r>
          </a:p>
          <a:p>
            <a:endParaRPr lang="fr-F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Comprend essentiellement:</a:t>
            </a:r>
          </a:p>
          <a:p>
            <a:pPr marL="342900" indent="-342900">
              <a:buFont typeface="+mj-lt"/>
              <a:buAutoNum type="arabicPeriod"/>
            </a:pP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Les lignes de force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00" y="1627200"/>
            <a:ext cx="36004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25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Conseils sur les cotations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3636000" y="1340768"/>
            <a:ext cx="25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Les 3 cotes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043608" y="1916832"/>
            <a:ext cx="3600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La Composition	      	</a:t>
            </a:r>
          </a:p>
          <a:p>
            <a:endParaRPr lang="fr-F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Comprend essentiellement:</a:t>
            </a:r>
          </a:p>
          <a:p>
            <a:pPr marL="342900" indent="-342900">
              <a:buFont typeface="+mj-lt"/>
              <a:buAutoNum type="arabicPeriod"/>
            </a:pP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Le cadrage</a:t>
            </a:r>
          </a:p>
          <a:p>
            <a:pPr marL="342900" indent="-342900">
              <a:buFont typeface="+mj-lt"/>
              <a:buAutoNum type="arabicPeriod"/>
            </a:pP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Les lignes de force</a:t>
            </a:r>
          </a:p>
          <a:p>
            <a:pPr marL="342900" indent="-342900"/>
            <a:endParaRPr lang="fr-F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indent="-342900"/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Ici vous cotez avec votre tête et votre cœur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1628800"/>
            <a:ext cx="3600000" cy="4801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Afficher l'image d'orig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177" y="4402233"/>
            <a:ext cx="2105645" cy="1913564"/>
          </a:xfrm>
          <a:prstGeom prst="rect">
            <a:avLst/>
          </a:prstGeom>
          <a:noFill/>
          <a:effectLst>
            <a:softEdge rad="203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26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Conseils sur les cotations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3636000" y="1340768"/>
            <a:ext cx="25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Les 3 cotes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043608" y="1916832"/>
            <a:ext cx="360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Peut-on juger une photo?</a:t>
            </a:r>
          </a:p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	  </a:t>
            </a:r>
          </a:p>
          <a:p>
            <a:endParaRPr lang="fr-F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fr-F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1628800"/>
            <a:ext cx="3600000" cy="4801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07143137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27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Conseils sur les cotations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3636000" y="1340768"/>
            <a:ext cx="25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Les 3 cotes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043608" y="1916832"/>
            <a:ext cx="3600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Peut-on juger une photo?</a:t>
            </a:r>
          </a:p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Technique &amp; Composition sont des outils.</a:t>
            </a:r>
          </a:p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	  </a:t>
            </a:r>
          </a:p>
          <a:p>
            <a:endParaRPr lang="fr-F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fr-F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1628800"/>
            <a:ext cx="3600000" cy="4801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08533686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28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Conseils sur les cotations</a:t>
            </a:r>
          </a:p>
        </p:txBody>
      </p:sp>
      <p:pic>
        <p:nvPicPr>
          <p:cNvPr id="14" name="Image 1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3636000" y="1340768"/>
            <a:ext cx="25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Les 3 cotes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043608" y="1916832"/>
            <a:ext cx="3600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Peut-on juger une photo?</a:t>
            </a:r>
          </a:p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Technique &amp; Composition sont des outils.</a:t>
            </a:r>
          </a:p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Il faut voir si le photographe ne maitrisait pas ses outils  	  </a:t>
            </a:r>
          </a:p>
          <a:p>
            <a:endParaRPr lang="fr-F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fr-F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17" name="Obje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2853581"/>
              </p:ext>
            </p:extLst>
          </p:nvPr>
        </p:nvGraphicFramePr>
        <p:xfrm>
          <a:off x="5292080" y="1649772"/>
          <a:ext cx="3600000" cy="47683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Image" r:id="rId5" imgW="1051560" imgH="1435320" progId="Photoshop.Image.16">
                  <p:embed/>
                </p:oleObj>
              </mc:Choice>
              <mc:Fallback>
                <p:oleObj name="Image" r:id="rId5" imgW="1051560" imgH="1435320" progId="Photoshop.Image.16">
                  <p:embed/>
                  <p:pic>
                    <p:nvPicPr>
                      <p:cNvPr id="2" name="Objet 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92080" y="1649772"/>
                        <a:ext cx="3600000" cy="47683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83580143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29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Conseils sur les cotations</a:t>
            </a:r>
          </a:p>
        </p:txBody>
      </p:sp>
      <p:pic>
        <p:nvPicPr>
          <p:cNvPr id="14" name="Image 1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3636000" y="1340768"/>
            <a:ext cx="25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Les 3 cotes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043608" y="1916832"/>
            <a:ext cx="36000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Peut-on juger une photo?</a:t>
            </a:r>
          </a:p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Technique &amp; Composition sont des outils.</a:t>
            </a:r>
          </a:p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Il faut voir si le photographe ne maitrisait pas ses outils; ou, s’il  avait </a:t>
            </a:r>
            <a:r>
              <a:rPr lang="fr-FR" sz="20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L’INTENTION</a:t>
            </a: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de transgresser les règles 	      	  </a:t>
            </a:r>
          </a:p>
          <a:p>
            <a:endParaRPr lang="fr-F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fr-F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16" name="Obje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4500020"/>
              </p:ext>
            </p:extLst>
          </p:nvPr>
        </p:nvGraphicFramePr>
        <p:xfrm>
          <a:off x="5292080" y="1649772"/>
          <a:ext cx="3600000" cy="46558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Image" r:id="rId5" imgW="1152000" imgH="1536120" progId="Photoshop.Image.16">
                  <p:embed/>
                </p:oleObj>
              </mc:Choice>
              <mc:Fallback>
                <p:oleObj name="Image" r:id="rId5" imgW="1152000" imgH="1536120" progId="Photoshop.Image.16">
                  <p:embed/>
                  <p:pic>
                    <p:nvPicPr>
                      <p:cNvPr id="2" name="Objet 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92080" y="1649772"/>
                        <a:ext cx="3600000" cy="46558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65244445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3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Conseils sur les cotations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3636000" y="1340768"/>
            <a:ext cx="25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Les 3 cotes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043608" y="1916832"/>
            <a:ext cx="360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Technique		</a:t>
            </a:r>
          </a:p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Composition	      	  </a:t>
            </a:r>
          </a:p>
          <a:p>
            <a:endParaRPr lang="fr-F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fr-F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1628800"/>
            <a:ext cx="3600000" cy="4801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42870101"/>
      </p:ext>
    </p:extLst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30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Conseils sur les cotations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3636000" y="1340768"/>
            <a:ext cx="25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Les 3 cotes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043608" y="1916832"/>
            <a:ext cx="360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L’Impact et originalité</a:t>
            </a:r>
          </a:p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Laisse libre cours à votre appréciation et à vos sentiments</a:t>
            </a:r>
          </a:p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Ici vous cotez avec votre cœur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1628800"/>
            <a:ext cx="3600000" cy="4801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Afficher l'image d'orig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842354"/>
            <a:ext cx="2671986" cy="2818189"/>
          </a:xfrm>
          <a:prstGeom prst="rect">
            <a:avLst/>
          </a:prstGeom>
          <a:noFill/>
          <a:effectLst>
            <a:softEdge rad="279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31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Conseils sur les cotations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3636000" y="1340768"/>
            <a:ext cx="25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Les 3 cotes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00" y="1627200"/>
            <a:ext cx="36004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ZoneTexte 16"/>
          <p:cNvSpPr txBox="1"/>
          <p:nvPr/>
        </p:nvSpPr>
        <p:spPr>
          <a:xfrm>
            <a:off x="1043608" y="1916832"/>
            <a:ext cx="360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Peut-on juger une photo?</a:t>
            </a:r>
          </a:p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La photo doit susciter une émotion.</a:t>
            </a:r>
          </a:p>
        </p:txBody>
      </p:sp>
    </p:spTree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32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Les systèmes de cotation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3636000" y="1340768"/>
            <a:ext cx="25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L’évaluation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043608" y="1916832"/>
            <a:ext cx="360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La cotation consiste a estimer la valeur de quelque chose, de lui affecter une note</a:t>
            </a:r>
            <a:b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fr-F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8850" name="Picture 2" descr="http://upload.wikimedia.org/wikipedia/commons/c/c3/Albert_Einstein's_exam_of_maturity_grades_(color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00" y="1627200"/>
            <a:ext cx="2928936" cy="48024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33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Les systèmes de cotation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3636000" y="1340768"/>
            <a:ext cx="25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L’évaluation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043608" y="1916832"/>
            <a:ext cx="360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La cotation consiste a estimer la valeur de quelque chose, de lui affecter une note</a:t>
            </a:r>
            <a:b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fr-F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8850" name="Picture 2" descr="http://upload.wikimedia.org/wikipedia/commons/c/c3/Albert_Einstein's_exam_of_maturity_grades_(color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00" y="1627200"/>
            <a:ext cx="2928936" cy="4802400"/>
          </a:xfrm>
          <a:prstGeom prst="rect">
            <a:avLst/>
          </a:prstGeom>
          <a:noFill/>
        </p:spPr>
      </p:pic>
      <p:sp>
        <p:nvSpPr>
          <p:cNvPr id="15" name="ZoneTexte 14"/>
          <p:cNvSpPr txBox="1"/>
          <p:nvPr/>
        </p:nvSpPr>
        <p:spPr>
          <a:xfrm>
            <a:off x="1187624" y="3068960"/>
            <a:ext cx="3600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Une cotation comprend:</a:t>
            </a:r>
          </a:p>
          <a:p>
            <a:pPr>
              <a:buFont typeface="Wingdings" pitchFamily="2" charset="2"/>
              <a:buChar char="ü"/>
            </a:pP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Le type de cotation</a:t>
            </a:r>
          </a:p>
          <a:p>
            <a:pPr>
              <a:buFont typeface="Wingdings" pitchFamily="2" charset="2"/>
              <a:buChar char="ü"/>
            </a:pP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Les critères de cotation</a:t>
            </a:r>
          </a:p>
          <a:p>
            <a:pPr>
              <a:buFont typeface="Wingdings" pitchFamily="2" charset="2"/>
              <a:buChar char="ü"/>
            </a:pP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Le référentiel ou cote à obtenir</a:t>
            </a:r>
            <a:b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fr-F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628240"/>
      </p:ext>
    </p:extLst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34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Les systèmes de cotation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3636000" y="1340768"/>
            <a:ext cx="25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L’évaluation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043608" y="1627200"/>
            <a:ext cx="360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 type de cotation</a:t>
            </a:r>
          </a:p>
          <a:p>
            <a:pPr marL="857250" lvl="1" indent="-400050">
              <a:buFont typeface="+mj-lt"/>
              <a:buAutoNum type="romanUcPeriod"/>
            </a:pP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Additionnel</a:t>
            </a:r>
            <a:b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fr-F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115616" y="4149080"/>
            <a:ext cx="360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fr-F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546281"/>
            <a:ext cx="3995936" cy="282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390048"/>
      </p:ext>
    </p:extLst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35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Les systèmes de cotation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3636000" y="1340768"/>
            <a:ext cx="25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L’évaluation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043608" y="1627200"/>
            <a:ext cx="360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 type de cotation</a:t>
            </a:r>
          </a:p>
          <a:p>
            <a:pPr marL="857250" lvl="1" indent="-400050">
              <a:buFont typeface="+mj-lt"/>
              <a:buAutoNum type="romanUcPeriod"/>
            </a:pP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Additionnel</a:t>
            </a:r>
            <a:b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fr-F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115616" y="4149080"/>
            <a:ext cx="3600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Chaque point acquis augmente la moyenne</a:t>
            </a:r>
          </a:p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Par exemple</a:t>
            </a:r>
          </a:p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L’examen du permis de conduire</a:t>
            </a:r>
          </a:p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Il y a une cote minimum à atteindre</a:t>
            </a:r>
          </a:p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Chaque point supplémentaire serait une perte de temps et d’énergie!</a:t>
            </a:r>
            <a:b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fr-F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546281"/>
            <a:ext cx="3995936" cy="282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147605"/>
      </p:ext>
    </p:extLst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36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Les systèmes de cotation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3636000" y="1340768"/>
            <a:ext cx="25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L’évaluation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043608" y="1627200"/>
            <a:ext cx="3600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</a:t>
            </a:r>
          </a:p>
          <a:p>
            <a:pPr>
              <a:buFont typeface="Wingdings" pitchFamily="2" charset="2"/>
              <a:buChar char="ü"/>
            </a:pP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Le type de cotation</a:t>
            </a:r>
          </a:p>
          <a:p>
            <a:pPr marL="857250" lvl="1" indent="-400050">
              <a:buFont typeface="+mj-lt"/>
              <a:buAutoNum type="romanUcPeriod"/>
            </a:pP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Additionnel</a:t>
            </a:r>
          </a:p>
          <a:p>
            <a:pPr marL="857250" lvl="1" indent="-400050">
              <a:buFont typeface="+mj-lt"/>
              <a:buAutoNum type="romanUcPeriod"/>
            </a:pP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Soustractif</a:t>
            </a:r>
            <a:b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fr-F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7" name="Image 16" descr="http://upload.wikimedia.org/wikipedia/commons/9/96/TorontoPoliceCarAccident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00" y="1627200"/>
            <a:ext cx="3600000" cy="2700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37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Les systèmes de cotation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3636000" y="1340768"/>
            <a:ext cx="25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L’évaluation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043608" y="1627200"/>
            <a:ext cx="3600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</a:t>
            </a:r>
          </a:p>
          <a:p>
            <a:pPr>
              <a:buFont typeface="Wingdings" pitchFamily="2" charset="2"/>
              <a:buChar char="ü"/>
            </a:pP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Le type de cotation</a:t>
            </a:r>
          </a:p>
          <a:p>
            <a:pPr marL="857250" lvl="1" indent="-400050">
              <a:buFont typeface="+mj-lt"/>
              <a:buAutoNum type="romanUcPeriod"/>
            </a:pP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Additionnel</a:t>
            </a:r>
          </a:p>
          <a:p>
            <a:pPr marL="857250" lvl="1" indent="-400050">
              <a:buFont typeface="+mj-lt"/>
              <a:buAutoNum type="romanUcPeriod"/>
            </a:pP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Soustractif</a:t>
            </a:r>
            <a:b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fr-F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115616" y="4149080"/>
            <a:ext cx="3600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Chaque erreur notée est soustraite de la moyenne</a:t>
            </a:r>
          </a:p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Par exemple:</a:t>
            </a:r>
          </a:p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Une dictée de Français</a:t>
            </a:r>
          </a:p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 permis à points</a:t>
            </a:r>
          </a:p>
          <a:p>
            <a:b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fr-F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7" name="Image 16" descr="http://upload.wikimedia.org/wikipedia/commons/9/96/TorontoPoliceCarAccident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00" y="1627200"/>
            <a:ext cx="3600000" cy="27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73303711"/>
      </p:ext>
    </p:extLst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38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Les systèmes de cotation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3636000" y="1340768"/>
            <a:ext cx="25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L’évaluation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043608" y="1627200"/>
            <a:ext cx="3600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 type de cotation</a:t>
            </a:r>
          </a:p>
          <a:p>
            <a:pPr marL="857250" lvl="1" indent="-400050">
              <a:buFont typeface="+mj-lt"/>
              <a:buAutoNum type="romanUcPeriod"/>
            </a:pP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Additionnel</a:t>
            </a:r>
          </a:p>
          <a:p>
            <a:pPr marL="857250" lvl="1" indent="-400050">
              <a:buFont typeface="+mj-lt"/>
              <a:buAutoNum type="romanUcPeriod"/>
            </a:pP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Soustractif</a:t>
            </a:r>
          </a:p>
          <a:p>
            <a:pPr marL="857250" lvl="1" indent="-400050">
              <a:buFont typeface="+mj-lt"/>
              <a:buAutoNum type="romanUcPeriod"/>
            </a:pP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Relatif</a:t>
            </a:r>
            <a:b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fr-F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368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00" y="1627200"/>
            <a:ext cx="3600000" cy="2533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39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Les systèmes de cotation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3636000" y="1340768"/>
            <a:ext cx="25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L’évaluation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043608" y="1627200"/>
            <a:ext cx="3600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 type de cotation</a:t>
            </a:r>
          </a:p>
          <a:p>
            <a:pPr marL="857250" lvl="1" indent="-400050">
              <a:buFont typeface="+mj-lt"/>
              <a:buAutoNum type="romanUcPeriod"/>
            </a:pP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Additionnel</a:t>
            </a:r>
          </a:p>
          <a:p>
            <a:pPr marL="857250" lvl="1" indent="-400050">
              <a:buFont typeface="+mj-lt"/>
              <a:buAutoNum type="romanUcPeriod"/>
            </a:pP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Soustractif</a:t>
            </a:r>
          </a:p>
          <a:p>
            <a:pPr marL="857250" lvl="1" indent="-400050">
              <a:buFont typeface="+mj-lt"/>
              <a:buAutoNum type="romanUcPeriod"/>
            </a:pP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Relatif</a:t>
            </a:r>
            <a:b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fr-F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115616" y="4221088"/>
            <a:ext cx="39604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Les cotes n’ont pas de valeurs propres mais servent de comparaison avec les autres éléments</a:t>
            </a:r>
          </a:p>
          <a:p>
            <a:b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fr-F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368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00" y="1627200"/>
            <a:ext cx="3600000" cy="2533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9653291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4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Conseils sur les cotations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3636000" y="1340768"/>
            <a:ext cx="25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Les 3 cotes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043608" y="1916832"/>
            <a:ext cx="3600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Technique		</a:t>
            </a:r>
          </a:p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Composition	      	  </a:t>
            </a:r>
          </a:p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Impact et originalité</a:t>
            </a:r>
          </a:p>
          <a:p>
            <a:endParaRPr lang="fr-F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fr-F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1628800"/>
            <a:ext cx="3600000" cy="4801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40492838"/>
      </p:ext>
    </p:extLst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40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Les systèmes de cotation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3636000" y="1340768"/>
            <a:ext cx="25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L’évaluation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043608" y="1627200"/>
            <a:ext cx="360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 type de cotation</a:t>
            </a:r>
          </a:p>
          <a:p>
            <a:pPr>
              <a:buFont typeface="Wingdings" pitchFamily="2" charset="2"/>
              <a:buChar char="ü"/>
            </a:pP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Les critères de cotation</a:t>
            </a:r>
            <a:b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fr-F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52258" name="Picture 2" descr="https://c2.staticflickr.com/2/1114/1408972724_ee90f85ec5_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00" y="1627200"/>
            <a:ext cx="3600000" cy="2400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41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Les systèmes de cotation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3636000" y="1340768"/>
            <a:ext cx="25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L’évaluation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043608" y="1627200"/>
            <a:ext cx="360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 type de cotation</a:t>
            </a:r>
          </a:p>
          <a:p>
            <a:pPr>
              <a:buFont typeface="Wingdings" pitchFamily="2" charset="2"/>
              <a:buChar char="ü"/>
            </a:pP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Les critères de cotation</a:t>
            </a:r>
            <a:b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fr-F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115616" y="4221088"/>
            <a:ext cx="3600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L’évaluation peut tenir compte d’une multitude de critères.</a:t>
            </a:r>
          </a:p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Ces critères doivent êtres établis au préalable</a:t>
            </a:r>
          </a:p>
          <a:p>
            <a:b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fr-F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52258" name="Picture 2" descr="https://c2.staticflickr.com/2/1114/1408972724_ee90f85ec5_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00" y="1627200"/>
            <a:ext cx="3600000" cy="24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57658121"/>
      </p:ext>
    </p:extLst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42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Les systèmes de cotation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3636000" y="1340768"/>
            <a:ext cx="25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L’évaluation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043608" y="1627200"/>
            <a:ext cx="360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 type de cotation</a:t>
            </a:r>
          </a:p>
          <a:p>
            <a:pPr>
              <a:buFont typeface="Wingdings" pitchFamily="2" charset="2"/>
              <a:buChar char="ü"/>
            </a:pP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Les critères de cotation</a:t>
            </a:r>
          </a:p>
          <a:p>
            <a:pPr>
              <a:buFont typeface="Wingdings" pitchFamily="2" charset="2"/>
              <a:buChar char="ü"/>
            </a:pP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Le référentiel ou cote à obtenir </a:t>
            </a:r>
            <a:b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fr-F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5635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00" y="1627200"/>
            <a:ext cx="3600000" cy="252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43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Les systèmes de cotation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3636000" y="1340768"/>
            <a:ext cx="25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L’évaluation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043608" y="1627200"/>
            <a:ext cx="360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 type de cotation</a:t>
            </a:r>
          </a:p>
          <a:p>
            <a:pPr>
              <a:buFont typeface="Wingdings" pitchFamily="2" charset="2"/>
              <a:buChar char="ü"/>
            </a:pP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Les critères de cotation</a:t>
            </a:r>
          </a:p>
          <a:p>
            <a:pPr>
              <a:buFont typeface="Wingdings" pitchFamily="2" charset="2"/>
              <a:buChar char="ü"/>
            </a:pP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Le référentiel ou cote à obtenir </a:t>
            </a:r>
            <a:b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fr-F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115616" y="4221088"/>
            <a:ext cx="3600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Ce référentiel est un élément clé dans une évaluation.</a:t>
            </a:r>
          </a:p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Si à l’école la barre est à 50% ou 60%</a:t>
            </a:r>
          </a:p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Cela n’est pas une généralité.</a:t>
            </a:r>
          </a:p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Un sculpteur dont 4 sculptures sur dix s’écroulerait est peu crédible</a:t>
            </a:r>
          </a:p>
        </p:txBody>
      </p:sp>
      <p:pic>
        <p:nvPicPr>
          <p:cNvPr id="35635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00" y="1627200"/>
            <a:ext cx="3600000" cy="252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21602601"/>
      </p:ext>
    </p:extLst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44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Les systèmes de cotation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3636000" y="1340768"/>
            <a:ext cx="25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L’évaluation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187624" y="1700808"/>
            <a:ext cx="360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 notre photo club :</a:t>
            </a:r>
          </a:p>
          <a:p>
            <a:pPr>
              <a:buFont typeface="Wingdings" pitchFamily="2" charset="2"/>
              <a:buChar char="ü"/>
            </a:pP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Le référentiel ou cote à obtenir est laissé à votre appréciation</a:t>
            </a:r>
          </a:p>
        </p:txBody>
      </p:sp>
      <p:pic>
        <p:nvPicPr>
          <p:cNvPr id="17" name="Image 16" descr="File:Cards-7-Heart.svg">
            <a:hlinkClick r:id="rId4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00" y="1627200"/>
            <a:ext cx="3600000" cy="480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45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Les systèmes de cotation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3636000" y="1340768"/>
            <a:ext cx="25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L’évaluation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187624" y="1700808"/>
            <a:ext cx="360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 notre photo club :</a:t>
            </a:r>
          </a:p>
          <a:p>
            <a:pPr>
              <a:buFont typeface="Wingdings" pitchFamily="2" charset="2"/>
              <a:buChar char="ü"/>
            </a:pP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Le référentiel ou cote à obtenir est laissé à votre appréciation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1115616" y="3717032"/>
            <a:ext cx="3600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Un point de référence habituel entre nous est 7/10</a:t>
            </a:r>
          </a:p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Cela permet de moduler ses cotes sans décourager les membres qui ont présenté des photos</a:t>
            </a:r>
          </a:p>
        </p:txBody>
      </p:sp>
      <p:pic>
        <p:nvPicPr>
          <p:cNvPr id="17" name="Image 16" descr="File:Cards-7-Heart.svg">
            <a:hlinkClick r:id="rId4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00" y="1627200"/>
            <a:ext cx="3600000" cy="480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60394463"/>
      </p:ext>
    </p:extLst>
  </p:cSld>
  <p:clrMapOvr>
    <a:masterClrMapping/>
  </p:clrMapOvr>
  <p:transition spd="med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46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Les systèmes de cotation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3636000" y="1340768"/>
            <a:ext cx="25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L’évaluation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187624" y="1700808"/>
            <a:ext cx="3600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 notre photo club :</a:t>
            </a:r>
          </a:p>
          <a:p>
            <a:pPr>
              <a:buFont typeface="Wingdings" pitchFamily="2" charset="2"/>
              <a:buChar char="ü"/>
            </a:pP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Le référentiel ou cote à obtenir est laissé à votre appréciation</a:t>
            </a:r>
          </a:p>
          <a:p>
            <a:pPr>
              <a:buFont typeface="Wingdings" pitchFamily="2" charset="2"/>
              <a:buChar char="ü"/>
            </a:pP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Les critères de cotation ont été développés en début de cet exposé</a:t>
            </a:r>
          </a:p>
          <a:p>
            <a:pPr>
              <a:buFont typeface="Wingdings" pitchFamily="2" charset="2"/>
              <a:buChar char="ü"/>
            </a:pP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Le type de cotation est relatif</a:t>
            </a:r>
          </a:p>
        </p:txBody>
      </p:sp>
      <p:pic>
        <p:nvPicPr>
          <p:cNvPr id="360456" name="Picture 8" descr="http://images.fotocommunity.fr/photos/2009-2010/concours-transparence/un-verre-a-va-3-verres-2e25e0df-f95e-4bbe-8418-116d90ab23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00" y="1627200"/>
            <a:ext cx="3600000" cy="214094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47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Les systèmes de cotation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3636000" y="1340768"/>
            <a:ext cx="25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L’évaluation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187624" y="1700808"/>
            <a:ext cx="3600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 notre photo club :</a:t>
            </a:r>
          </a:p>
          <a:p>
            <a:pPr>
              <a:buFont typeface="Wingdings" pitchFamily="2" charset="2"/>
              <a:buChar char="ü"/>
            </a:pP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Le référentiel ou cote à obtenir est laissé à votre appréciation</a:t>
            </a:r>
          </a:p>
          <a:p>
            <a:pPr>
              <a:buFont typeface="Wingdings" pitchFamily="2" charset="2"/>
              <a:buChar char="ü"/>
            </a:pP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Les critères de cotation ont été développés en début de cet exposé</a:t>
            </a:r>
          </a:p>
          <a:p>
            <a:pPr>
              <a:buFont typeface="Wingdings" pitchFamily="2" charset="2"/>
              <a:buChar char="ü"/>
            </a:pP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Le type de cotation est relatif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1115616" y="3429000"/>
            <a:ext cx="4032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Un truc facile pour coter est donc, pour chacune des trois cotes de diviser la série de photos en trois lots:</a:t>
            </a:r>
          </a:p>
          <a:p>
            <a:endParaRPr lang="fr-F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60456" name="Picture 8" descr="http://images.fotocommunity.fr/photos/2009-2010/concours-transparence/un-verre-a-va-3-verres-2e25e0df-f95e-4bbe-8418-116d90ab23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00" y="1627200"/>
            <a:ext cx="3600000" cy="21409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82772835"/>
      </p:ext>
    </p:extLst>
  </p:cSld>
  <p:clrMapOvr>
    <a:masterClrMapping/>
  </p:clrMapOvr>
  <p:transition spd="med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48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Les systèmes de cotation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3636000" y="1340768"/>
            <a:ext cx="25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L’évaluation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187624" y="1700808"/>
            <a:ext cx="3600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 notre photo club :</a:t>
            </a:r>
          </a:p>
          <a:p>
            <a:pPr>
              <a:buFont typeface="Wingdings" pitchFamily="2" charset="2"/>
              <a:buChar char="ü"/>
            </a:pP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Le référentiel ou cote à obtenir est laissé à votre appréciation</a:t>
            </a:r>
          </a:p>
          <a:p>
            <a:pPr>
              <a:buFont typeface="Wingdings" pitchFamily="2" charset="2"/>
              <a:buChar char="ü"/>
            </a:pP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Les critères de cotation ont été développés en début de cet exposé</a:t>
            </a:r>
          </a:p>
          <a:p>
            <a:pPr>
              <a:buFont typeface="Wingdings" pitchFamily="2" charset="2"/>
              <a:buChar char="ü"/>
            </a:pP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Le type de cotation est relatif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1115616" y="3429000"/>
            <a:ext cx="40324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Un truc facile pour coter est donc, pour chacune des trois cotes de diviser la série de photos en trois lots:</a:t>
            </a:r>
          </a:p>
          <a:p>
            <a:endParaRPr lang="fr-F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342900" indent="-342900"/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Photo ayant des imperfections: moins</a:t>
            </a:r>
          </a:p>
          <a:p>
            <a:pPr marL="342900" indent="-342900"/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de 7/10</a:t>
            </a:r>
          </a:p>
        </p:txBody>
      </p:sp>
      <p:pic>
        <p:nvPicPr>
          <p:cNvPr id="360452" name="Picture 4" descr="http://pixabay.com/static/uploads/photo/2013/07/12/12/40/smiley-146094_64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00" y="1627200"/>
            <a:ext cx="3600000" cy="3600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49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Les systèmes de cotation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3636000" y="1340768"/>
            <a:ext cx="25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L’évaluation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187624" y="1700808"/>
            <a:ext cx="3600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 notre photo club :</a:t>
            </a:r>
          </a:p>
          <a:p>
            <a:pPr>
              <a:buFont typeface="Wingdings" pitchFamily="2" charset="2"/>
              <a:buChar char="ü"/>
            </a:pP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Le référentiel ou cote à obtenir est laissé à votre appréciation</a:t>
            </a:r>
          </a:p>
          <a:p>
            <a:pPr>
              <a:buFont typeface="Wingdings" pitchFamily="2" charset="2"/>
              <a:buChar char="ü"/>
            </a:pP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Les critères de cotation ont été développés en début de cet exposé</a:t>
            </a:r>
          </a:p>
          <a:p>
            <a:pPr>
              <a:buFont typeface="Wingdings" pitchFamily="2" charset="2"/>
              <a:buChar char="ü"/>
            </a:pP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Le type de cotation est relatif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1115616" y="3429000"/>
            <a:ext cx="40324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Un truc facile pour coter est donc, pour chacune des trois cotes de diviser la série de photos en trois lots:</a:t>
            </a:r>
          </a:p>
          <a:p>
            <a:endParaRPr lang="fr-F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indent="-342900"/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Bonne photo qui vous laisse cependant Indifférant: </a:t>
            </a:r>
          </a:p>
          <a:p>
            <a:pPr marL="342900" indent="-342900"/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7/10</a:t>
            </a:r>
          </a:p>
        </p:txBody>
      </p:sp>
      <p:pic>
        <p:nvPicPr>
          <p:cNvPr id="360454" name="Picture 6" descr="Plaine, Terne, Blanc, Smiley, Jaun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00" y="1627200"/>
            <a:ext cx="3600000" cy="372413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5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Conseils sur les cotations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3636000" y="1340768"/>
            <a:ext cx="25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Les 3 cotes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043608" y="1916832"/>
            <a:ext cx="3600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Technique		</a:t>
            </a:r>
          </a:p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Composition	      	  </a:t>
            </a:r>
          </a:p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Impact et originalité</a:t>
            </a:r>
          </a:p>
          <a:p>
            <a:endParaRPr lang="fr-F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Nous allons examiner ces points sur base d’une vue bien connue</a:t>
            </a:r>
          </a:p>
          <a:p>
            <a:endParaRPr lang="fr-F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1628800"/>
            <a:ext cx="3600000" cy="4801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1690188"/>
      </p:ext>
    </p:extLst>
  </p:cSld>
  <p:clrMapOvr>
    <a:masterClrMapping/>
  </p:clrMapOvr>
  <p:transition spd="med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50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Les systèmes de cotation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3636000" y="1340768"/>
            <a:ext cx="25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L’évaluation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187624" y="1700808"/>
            <a:ext cx="3600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 notre photo club :</a:t>
            </a:r>
          </a:p>
          <a:p>
            <a:pPr>
              <a:buFont typeface="Wingdings" pitchFamily="2" charset="2"/>
              <a:buChar char="ü"/>
            </a:pP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Le référentiel ou cote à obtenir est laissé à votre appréciation</a:t>
            </a:r>
          </a:p>
          <a:p>
            <a:pPr>
              <a:buFont typeface="Wingdings" pitchFamily="2" charset="2"/>
              <a:buChar char="ü"/>
            </a:pP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Les critères de cotation ont été développés en début de cet exposé</a:t>
            </a:r>
          </a:p>
          <a:p>
            <a:pPr>
              <a:buFont typeface="Wingdings" pitchFamily="2" charset="2"/>
              <a:buChar char="ü"/>
            </a:pP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Le type de cotation est relatif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1115616" y="3429000"/>
            <a:ext cx="40324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Un truc facile pour coter est donc, pour chacune des trois cotes de diviser la série de photos en trois lots:</a:t>
            </a:r>
          </a:p>
          <a:p>
            <a:endParaRPr lang="fr-F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342900" indent="-342900"/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Photo exceptionnelle qui vous inspire un</a:t>
            </a:r>
          </a:p>
          <a:p>
            <a:pPr marL="342900" indent="-342900"/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sentiment</a:t>
            </a:r>
          </a:p>
          <a:p>
            <a:pPr marL="342900" indent="-342900"/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plus que 7/10</a:t>
            </a:r>
          </a:p>
        </p:txBody>
      </p:sp>
      <p:pic>
        <p:nvPicPr>
          <p:cNvPr id="360450" name="Picture 2" descr="http://pixabay.com/static/uploads/photo/2013/07/12/12/40/smiley-146093_64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1628800"/>
            <a:ext cx="3600000" cy="3600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51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Les systèmes de cotation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3636000" y="1340768"/>
            <a:ext cx="25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L’évaluation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187624" y="1700808"/>
            <a:ext cx="3600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 notre photo club :</a:t>
            </a:r>
          </a:p>
          <a:p>
            <a:pPr>
              <a:buFont typeface="Wingdings" pitchFamily="2" charset="2"/>
              <a:buChar char="ü"/>
            </a:pP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Le référentiel ou cote à obtenir est laissé à votre appréciation</a:t>
            </a:r>
          </a:p>
          <a:p>
            <a:pPr>
              <a:buFont typeface="Wingdings" pitchFamily="2" charset="2"/>
              <a:buChar char="ü"/>
            </a:pP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Les critères de cotation ont été développés en début de cet exposé</a:t>
            </a:r>
          </a:p>
          <a:p>
            <a:pPr>
              <a:buFont typeface="Wingdings" pitchFamily="2" charset="2"/>
              <a:buChar char="ü"/>
            </a:pP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Le type de cotation est relatif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1115616" y="3429000"/>
            <a:ext cx="40324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Un truc facile pour coter est donc, pour chacune des trois cotes de diviser la série de photos en trois lots:</a:t>
            </a:r>
          </a:p>
          <a:p>
            <a:endParaRPr lang="fr-F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indent="-342900"/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Ensuite vous recommencez cette évaluation parmi les meilleures photos pour les départager</a:t>
            </a:r>
          </a:p>
        </p:txBody>
      </p:sp>
      <p:pic>
        <p:nvPicPr>
          <p:cNvPr id="374786" name="Picture 2" descr="http://s0.geograph.org.uk/photos/01/16/011637_ef54da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00" y="1627200"/>
            <a:ext cx="3600000" cy="2700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52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4572000" y="4653136"/>
            <a:ext cx="4248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Merci pour votre attention </a:t>
            </a:r>
          </a:p>
          <a:p>
            <a:r>
              <a:rPr lang="fr-FR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Et très bonnes photos</a:t>
            </a:r>
          </a:p>
        </p:txBody>
      </p:sp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1412776"/>
            <a:ext cx="3342978" cy="5019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ZoneTexte 14"/>
          <p:cNvSpPr txBox="1"/>
          <p:nvPr/>
        </p:nvSpPr>
        <p:spPr>
          <a:xfrm>
            <a:off x="4499992" y="1412776"/>
            <a:ext cx="40324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Aucune de ces recommandations n’a de caractère contraignant</a:t>
            </a:r>
          </a:p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Au Photo Club Rebecq nous encourageons la bonne entente et la camaraderie</a:t>
            </a:r>
          </a:p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Cotez donc avec votre cœur en respectant les efforts de chacun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Conseils sur la cotation</a:t>
            </a:r>
          </a:p>
        </p:txBody>
      </p:sp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6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Conseils sur les cotations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3636000" y="1340768"/>
            <a:ext cx="25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Les 3 cotes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043608" y="1916832"/>
            <a:ext cx="3600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La Technique</a:t>
            </a:r>
          </a:p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Comprend principalement les aspects:</a:t>
            </a:r>
          </a:p>
          <a:p>
            <a:pPr marL="342900" indent="-342900">
              <a:buFont typeface="+mj-lt"/>
              <a:buAutoNum type="arabicPeriod"/>
            </a:pP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La mise au point et la netteté</a:t>
            </a:r>
          </a:p>
          <a:p>
            <a:pPr marL="342900" indent="-342900"/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00" y="1627200"/>
            <a:ext cx="36004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65774405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7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Conseils sur les cotations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3636000" y="1340768"/>
            <a:ext cx="25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Les 3 cotes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043608" y="1916832"/>
            <a:ext cx="3600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La Technique</a:t>
            </a:r>
          </a:p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Comprend principalement les aspects:</a:t>
            </a:r>
          </a:p>
          <a:p>
            <a:pPr marL="342900" indent="-342900">
              <a:buFont typeface="+mj-lt"/>
              <a:buAutoNum type="arabicPeriod"/>
            </a:pP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La mise au point et la netteté</a:t>
            </a:r>
          </a:p>
          <a:p>
            <a:pPr marL="342900" indent="-342900"/>
            <a:endParaRPr lang="fr-F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00" y="1627200"/>
            <a:ext cx="36004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8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Conseils sur les cotations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3636000" y="1340768"/>
            <a:ext cx="25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Les 3 cotes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043608" y="1916832"/>
            <a:ext cx="3600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La Technique</a:t>
            </a:r>
          </a:p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Comprend principalement les aspects:</a:t>
            </a:r>
          </a:p>
          <a:p>
            <a:pPr marL="342900" indent="-342900">
              <a:buFont typeface="+mj-lt"/>
              <a:buAutoNum type="arabicPeriod"/>
            </a:pP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La mise au point et la netteté</a:t>
            </a:r>
          </a:p>
          <a:p>
            <a:pPr marL="342900" indent="-342900"/>
            <a:endParaRPr lang="fr-F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00" y="1627200"/>
            <a:ext cx="36004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067944" y="260648"/>
            <a:ext cx="4716016" cy="65050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Photo Club Rebecq ASBL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512168" cy="365125"/>
          </a:xfrm>
        </p:spPr>
        <p:txBody>
          <a:bodyPr/>
          <a:lstStyle/>
          <a:p>
            <a:pPr algn="l"/>
            <a:r>
              <a:rPr lang="fr-FR" dirty="0"/>
              <a:t>Diapositive </a:t>
            </a:r>
            <a:fld id="{8541F306-430D-4BFD-B074-FB96F54F43D1}" type="slidenum">
              <a:rPr lang="fr-FR" smtClean="0"/>
              <a:pPr algn="l"/>
              <a:t>9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615608" y="658100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Jack Freuville 11 Mars 2016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971600" y="764704"/>
            <a:ext cx="467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Conseils sur les cotations</a:t>
            </a:r>
          </a:p>
        </p:txBody>
      </p:sp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3636000" y="1340768"/>
            <a:ext cx="25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Les 3 cotes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043608" y="1916832"/>
            <a:ext cx="3600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La Technique</a:t>
            </a:r>
          </a:p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Comprend principalement les aspects:</a:t>
            </a:r>
          </a:p>
          <a:p>
            <a:pPr marL="342900" indent="-342900">
              <a:buFont typeface="+mj-lt"/>
              <a:buAutoNum type="arabicPeriod"/>
            </a:pP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La mise au point et la netteté</a:t>
            </a:r>
          </a:p>
          <a:p>
            <a:pPr marL="342900" indent="-342900"/>
            <a:endParaRPr lang="fr-F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1628800"/>
            <a:ext cx="3600000" cy="4801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2594</TotalTime>
  <Words>2236</Words>
  <Application>Microsoft Office PowerPoint</Application>
  <PresentationFormat>Affichage à l'écran (4:3)</PresentationFormat>
  <Paragraphs>638</Paragraphs>
  <Slides>52</Slides>
  <Notes>52</Notes>
  <HiddenSlides>0</HiddenSlides>
  <MMClips>0</MMClips>
  <ScaleCrop>false</ScaleCrop>
  <HeadingPairs>
    <vt:vector size="8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52</vt:i4>
      </vt:variant>
    </vt:vector>
  </HeadingPairs>
  <TitlesOfParts>
    <vt:vector size="58" baseType="lpstr">
      <vt:lpstr>Arial</vt:lpstr>
      <vt:lpstr>Calibri</vt:lpstr>
      <vt:lpstr>Wingdings</vt:lpstr>
      <vt:lpstr>Thème Office</vt:lpstr>
      <vt:lpstr>Image</vt:lpstr>
      <vt:lpstr>Adobe Photoshop Image</vt:lpstr>
      <vt:lpstr>Photo Club Rebecq ASBL</vt:lpstr>
      <vt:lpstr>Photo Club Rebecq ASBL</vt:lpstr>
      <vt:lpstr>Photo Club Rebecq ASBL</vt:lpstr>
      <vt:lpstr>Photo Club Rebecq ASBL</vt:lpstr>
      <vt:lpstr>Photo Club Rebecq ASBL</vt:lpstr>
      <vt:lpstr>Photo Club Rebecq ASBL</vt:lpstr>
      <vt:lpstr>Photo Club Rebecq ASBL</vt:lpstr>
      <vt:lpstr>Photo Club Rebecq ASBL</vt:lpstr>
      <vt:lpstr>Photo Club Rebecq ASBL</vt:lpstr>
      <vt:lpstr>Photo Club Rebecq ASBL</vt:lpstr>
      <vt:lpstr>Photo Club Rebecq ASBL</vt:lpstr>
      <vt:lpstr>Photo Club Rebecq ASBL</vt:lpstr>
      <vt:lpstr>Photo Club Rebecq ASBL</vt:lpstr>
      <vt:lpstr>Photo Club Rebecq ASBL</vt:lpstr>
      <vt:lpstr>Photo Club Rebecq ASBL</vt:lpstr>
      <vt:lpstr>Photo Club Rebecq ASBL</vt:lpstr>
      <vt:lpstr>Photo Club Rebecq ASBL</vt:lpstr>
      <vt:lpstr>Photo Club Rebecq ASBL</vt:lpstr>
      <vt:lpstr>Photo Club Rebecq ASBL</vt:lpstr>
      <vt:lpstr>Photo Club Rebecq ASBL</vt:lpstr>
      <vt:lpstr>Photo Club Rebecq ASBL</vt:lpstr>
      <vt:lpstr>Photo Club Rebecq ASBL</vt:lpstr>
      <vt:lpstr>Photo Club Rebecq ASBL</vt:lpstr>
      <vt:lpstr>Photo Club Rebecq ASBL</vt:lpstr>
      <vt:lpstr>Photo Club Rebecq ASBL</vt:lpstr>
      <vt:lpstr>Photo Club Rebecq ASBL</vt:lpstr>
      <vt:lpstr>Photo Club Rebecq ASBL</vt:lpstr>
      <vt:lpstr>Photo Club Rebecq ASBL</vt:lpstr>
      <vt:lpstr>Photo Club Rebecq ASBL</vt:lpstr>
      <vt:lpstr>Photo Club Rebecq ASBL</vt:lpstr>
      <vt:lpstr>Photo Club Rebecq ASBL</vt:lpstr>
      <vt:lpstr>Photo Club Rebecq ASBL</vt:lpstr>
      <vt:lpstr>Photo Club Rebecq ASBL</vt:lpstr>
      <vt:lpstr>Photo Club Rebecq ASBL</vt:lpstr>
      <vt:lpstr>Photo Club Rebecq ASBL</vt:lpstr>
      <vt:lpstr>Photo Club Rebecq ASBL</vt:lpstr>
      <vt:lpstr>Photo Club Rebecq ASBL</vt:lpstr>
      <vt:lpstr>Photo Club Rebecq ASBL</vt:lpstr>
      <vt:lpstr>Photo Club Rebecq ASBL</vt:lpstr>
      <vt:lpstr>Photo Club Rebecq ASBL</vt:lpstr>
      <vt:lpstr>Photo Club Rebecq ASBL</vt:lpstr>
      <vt:lpstr>Photo Club Rebecq ASBL</vt:lpstr>
      <vt:lpstr>Photo Club Rebecq ASBL</vt:lpstr>
      <vt:lpstr>Photo Club Rebecq ASBL</vt:lpstr>
      <vt:lpstr>Photo Club Rebecq ASBL</vt:lpstr>
      <vt:lpstr>Photo Club Rebecq ASBL</vt:lpstr>
      <vt:lpstr>Photo Club Rebecq ASBL</vt:lpstr>
      <vt:lpstr>Photo Club Rebecq ASBL</vt:lpstr>
      <vt:lpstr>Photo Club Rebecq ASBL</vt:lpstr>
      <vt:lpstr>Photo Club Rebecq ASBL</vt:lpstr>
      <vt:lpstr>Photo Club Rebecq ASBL</vt:lpstr>
      <vt:lpstr>Photo Club Rebecq ASBL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Jack Freuville</dc:creator>
  <cp:lastModifiedBy>Jack Freuville</cp:lastModifiedBy>
  <cp:revision>282</cp:revision>
  <dcterms:created xsi:type="dcterms:W3CDTF">2014-02-10T11:38:14Z</dcterms:created>
  <dcterms:modified xsi:type="dcterms:W3CDTF">2016-03-08T10:19:40Z</dcterms:modified>
</cp:coreProperties>
</file>